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8" r:id="rId2"/>
    <p:sldId id="274" r:id="rId3"/>
    <p:sldId id="282" r:id="rId4"/>
    <p:sldId id="280" r:id="rId5"/>
    <p:sldId id="283" r:id="rId6"/>
    <p:sldId id="284" r:id="rId7"/>
    <p:sldId id="285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1" r:id="rId17"/>
    <p:sldId id="300" r:id="rId18"/>
    <p:sldId id="302" r:id="rId19"/>
    <p:sldId id="303" r:id="rId20"/>
    <p:sldId id="304" r:id="rId21"/>
    <p:sldId id="358" r:id="rId22"/>
    <p:sldId id="305" r:id="rId23"/>
    <p:sldId id="307" r:id="rId24"/>
    <p:sldId id="306" r:id="rId25"/>
    <p:sldId id="308" r:id="rId26"/>
    <p:sldId id="309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20" r:id="rId35"/>
    <p:sldId id="319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70" r:id="rId46"/>
    <p:sldId id="371" r:id="rId47"/>
    <p:sldId id="333" r:id="rId48"/>
    <p:sldId id="325" r:id="rId49"/>
    <p:sldId id="369" r:id="rId50"/>
    <p:sldId id="345" r:id="rId51"/>
    <p:sldId id="334" r:id="rId52"/>
    <p:sldId id="359" r:id="rId53"/>
    <p:sldId id="353" r:id="rId54"/>
    <p:sldId id="360" r:id="rId55"/>
    <p:sldId id="361" r:id="rId56"/>
    <p:sldId id="363" r:id="rId57"/>
    <p:sldId id="362" r:id="rId58"/>
    <p:sldId id="364" r:id="rId59"/>
    <p:sldId id="365" r:id="rId60"/>
    <p:sldId id="367" r:id="rId61"/>
    <p:sldId id="335" r:id="rId62"/>
    <p:sldId id="344" r:id="rId63"/>
    <p:sldId id="354" r:id="rId64"/>
    <p:sldId id="355" r:id="rId65"/>
    <p:sldId id="337" r:id="rId66"/>
    <p:sldId id="346" r:id="rId67"/>
    <p:sldId id="338" r:id="rId68"/>
    <p:sldId id="347" r:id="rId69"/>
    <p:sldId id="343" r:id="rId70"/>
    <p:sldId id="357" r:id="rId71"/>
    <p:sldId id="336" r:id="rId72"/>
    <p:sldId id="348" r:id="rId73"/>
    <p:sldId id="339" r:id="rId74"/>
    <p:sldId id="340" r:id="rId75"/>
    <p:sldId id="342" r:id="rId76"/>
    <p:sldId id="349" r:id="rId77"/>
    <p:sldId id="368" r:id="rId78"/>
    <p:sldId id="381" r:id="rId79"/>
    <p:sldId id="328" r:id="rId80"/>
    <p:sldId id="352" r:id="rId81"/>
    <p:sldId id="329" r:id="rId82"/>
    <p:sldId id="330" r:id="rId83"/>
    <p:sldId id="331" r:id="rId84"/>
    <p:sldId id="277" r:id="rId85"/>
  </p:sldIdLst>
  <p:sldSz cx="12192000" cy="6858000"/>
  <p:notesSz cx="6858000" cy="9144000"/>
  <p:embeddedFontLst>
    <p:embeddedFont>
      <p:font typeface="맑은 고딕" pitchFamily="50" charset="-127"/>
      <p:regular r:id="rId86"/>
      <p:bold r:id="rId87"/>
    </p:embeddedFont>
    <p:embeddedFont>
      <p:font typeface="나눔고딕 ExtraBold" charset="-127"/>
      <p:bold r:id="rId88"/>
    </p:embeddedFont>
    <p:embeddedFont>
      <p:font typeface="나눔스퀘어 Bold" pitchFamily="50" charset="-127"/>
      <p:bold r:id="rId89"/>
    </p:embeddedFont>
    <p:embeddedFont>
      <p:font typeface="나눔스퀘어 ExtraBold" pitchFamily="50" charset="-127"/>
      <p:bold r:id="rId9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F37"/>
    <a:srgbClr val="2F5597"/>
    <a:srgbClr val="D4E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60"/>
  </p:normalViewPr>
  <p:slideViewPr>
    <p:cSldViewPr snapToGrid="0">
      <p:cViewPr>
        <p:scale>
          <a:sx n="62" d="100"/>
          <a:sy n="62" d="100"/>
        </p:scale>
        <p:origin x="-1752" y="-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79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2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7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5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86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2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6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6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3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9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rgbClr val="D4E5F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9B614-DBB6-4314-BF1A-5CD6C1BF8755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F2C65-E319-4185-A09E-D445AC4876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7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1053969" y="754593"/>
            <a:ext cx="10084062" cy="5112807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876800"/>
            <a:ext cx="12192000" cy="198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785" y="4876800"/>
            <a:ext cx="2123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PRESENTATION</a:t>
            </a:r>
            <a:endParaRPr lang="ko-KR" altLang="en-US" sz="24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5009" y="6137029"/>
            <a:ext cx="482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메카트로닉스공학전공</a:t>
            </a:r>
            <a:r>
              <a:rPr lang="ko-KR" altLang="en-US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2017108070 </a:t>
            </a:r>
            <a:r>
              <a:rPr lang="ko-KR" altLang="en-US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박수연</a:t>
            </a:r>
            <a:endParaRPr lang="en-US" altLang="ko-KR" b="1" spc="-1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b="1" spc="-15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메카토르닉스공학전공</a:t>
            </a:r>
            <a:r>
              <a:rPr lang="ko-KR" altLang="en-US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2017108073 </a:t>
            </a:r>
            <a:r>
              <a:rPr lang="ko-KR" altLang="en-US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이수현</a:t>
            </a:r>
            <a:endParaRPr lang="ko-KR" altLang="en-US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9687" y="2048155"/>
            <a:ext cx="329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SW </a:t>
            </a:r>
            <a:r>
              <a:rPr lang="ko-KR" altLang="en-US" sz="28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캡스톤</a:t>
            </a:r>
            <a:r>
              <a:rPr lang="ko-KR" altLang="en-US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 디자인 </a:t>
            </a:r>
            <a:endParaRPr lang="ko-KR" altLang="en-US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2548" y="2636222"/>
            <a:ext cx="5140410" cy="41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편리한 음식 예약</a:t>
            </a:r>
            <a:r>
              <a:rPr lang="en-US" altLang="ko-KR" sz="20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/</a:t>
            </a:r>
            <a:r>
              <a:rPr lang="ko-KR" altLang="en-US" sz="20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대기 </a:t>
            </a:r>
            <a:r>
              <a:rPr lang="ko-KR" altLang="en-US" sz="2000" b="1" spc="-15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어플</a:t>
            </a:r>
            <a:endParaRPr lang="ko-KR" altLang="en-US" sz="2000" b="1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446638" y="3398108"/>
            <a:ext cx="7091341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6089">
            <a:off x="9010669" y="2855896"/>
            <a:ext cx="2539682" cy="24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3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기존 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(ON/OFF)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사례 조사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1176104"/>
              </p:ext>
            </p:extLst>
          </p:nvPr>
        </p:nvGraphicFramePr>
        <p:xfrm>
          <a:off x="2196998" y="937470"/>
          <a:ext cx="8225943" cy="5609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981"/>
                <a:gridCol w="2741981"/>
                <a:gridCol w="2741981"/>
              </a:tblGrid>
              <a:tr h="91094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공통점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차이점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  <a:tr h="1373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온</a:t>
                      </a:r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더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데스크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2400" baseline="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어플을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통해 대기시간 확인</a:t>
                      </a:r>
                      <a:endParaRPr lang="en-US" altLang="ko-KR" sz="24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예약 기능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X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  <a:tr h="1662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똑딱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어플을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통한 대기시간 확인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근처 병원 </a:t>
                      </a:r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/ 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진료 내역 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등의 여러 정보 제공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  <a:tr h="1662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망고 </a:t>
                      </a: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웨잇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어플을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통한 대기시간 확인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현재 대기상황을 고객에게 전송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5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기존 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(ON/OFF)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사례 조사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798426"/>
              </p:ext>
            </p:extLst>
          </p:nvPr>
        </p:nvGraphicFramePr>
        <p:xfrm>
          <a:off x="2196998" y="937470"/>
          <a:ext cx="8225943" cy="5791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981"/>
                <a:gridCol w="2741981"/>
                <a:gridCol w="2741981"/>
              </a:tblGrid>
              <a:tr h="91094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공통점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차이점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  <a:tr h="1373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프리로소프트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2400" baseline="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어플을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통해 대기시간 확인</a:t>
                      </a:r>
                      <a:endParaRPr lang="en-US" altLang="ko-KR" sz="24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예약 기능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태블릿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pc 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용 개발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음식점 외에 순서대기표를 </a:t>
                      </a: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테블릿으로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교체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  <a:tr h="1662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Qwitch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어플을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통한 대기시간 확인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인원수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별로 대기</a:t>
                      </a:r>
                      <a:r>
                        <a:rPr lang="en-US" altLang="ko-KR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/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예약 가능</a:t>
                      </a:r>
                      <a:endParaRPr lang="en-US" altLang="ko-KR" sz="24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  <a:tr h="1662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망고 </a:t>
                      </a: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웨잇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어플을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통한 대기시간 확인 </a:t>
                      </a:r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/ 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신청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가까운 매장의 대기현황</a:t>
                      </a:r>
                      <a:r>
                        <a:rPr lang="ko-KR" altLang="en-US" sz="24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한눈에 확인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2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23222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1.3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프로젝트의 목표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1654" y="1765886"/>
            <a:ext cx="103869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sz="2500" dirty="0">
                <a:latin typeface="나눔스퀘어 Bold" pitchFamily="50" charset="-127"/>
                <a:ea typeface="나눔스퀘어 Bold" pitchFamily="50" charset="-127"/>
              </a:rPr>
              <a:t>대기 순번</a:t>
            </a:r>
            <a:endParaRPr lang="en-US" altLang="ko-KR" sz="25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500" dirty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2500" dirty="0">
                <a:latin typeface="나눔스퀘어 Bold" pitchFamily="50" charset="-127"/>
                <a:ea typeface="나눔스퀘어 Bold" pitchFamily="50" charset="-127"/>
              </a:rPr>
              <a:t>대기 순번을 </a:t>
            </a:r>
            <a:r>
              <a:rPr lang="ko-KR" altLang="en-US" sz="2500" dirty="0" err="1">
                <a:latin typeface="나눔스퀘어 Bold" pitchFamily="50" charset="-127"/>
                <a:ea typeface="나눔스퀘어 Bold" pitchFamily="50" charset="-127"/>
              </a:rPr>
              <a:t>어플로</a:t>
            </a:r>
            <a:r>
              <a:rPr lang="ko-KR" altLang="en-US" sz="2500" dirty="0">
                <a:latin typeface="나눔스퀘어 Bold" pitchFamily="50" charset="-127"/>
                <a:ea typeface="나눔스퀘어 Bold" pitchFamily="50" charset="-127"/>
              </a:rPr>
              <a:t> 가능하게 </a:t>
            </a:r>
            <a:r>
              <a:rPr lang="ko-KR" altLang="en-US" sz="2500" dirty="0" smtClean="0">
                <a:latin typeface="나눔스퀘어 Bold" pitchFamily="50" charset="-127"/>
                <a:ea typeface="나눔스퀘어 Bold" pitchFamily="50" charset="-127"/>
              </a:rPr>
              <a:t>하며</a:t>
            </a:r>
            <a:r>
              <a:rPr lang="en-US" altLang="ko-KR" sz="25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z="25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500" dirty="0">
                <a:latin typeface="나눔스퀘어 Bold" pitchFamily="50" charset="-127"/>
                <a:ea typeface="나눔스퀘어 Bold" pitchFamily="50" charset="-127"/>
              </a:rPr>
              <a:t>예상 대기 시간을 수동으로 전송하여 대기 시간의 효율성을 높인다</a:t>
            </a:r>
            <a:r>
              <a:rPr lang="en-US" altLang="ko-KR" sz="2500" dirty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500" dirty="0" smtClean="0">
                <a:latin typeface="나눔스퀘어 Bold" pitchFamily="50" charset="-127"/>
                <a:ea typeface="나눔스퀘어 Bold" pitchFamily="50" charset="-127"/>
              </a:rPr>
              <a:t>또한 </a:t>
            </a:r>
            <a:r>
              <a:rPr lang="ko-KR" altLang="en-US" sz="2500" dirty="0">
                <a:latin typeface="나눔스퀘어 Bold" pitchFamily="50" charset="-127"/>
                <a:ea typeface="나눔스퀘어 Bold" pitchFamily="50" charset="-127"/>
              </a:rPr>
              <a:t>근처 주민들과 방문객의 갈등을 해소한다</a:t>
            </a:r>
            <a:r>
              <a:rPr lang="en-US" altLang="ko-KR" sz="25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25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2.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주차 이용 가능 여부 확인</a:t>
            </a:r>
            <a:endParaRPr lang="en-US" altLang="ko-KR" sz="2500" dirty="0">
              <a:solidFill>
                <a:schemeClr val="bg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업주가 수동으로 주차 시설 공간을 확인하여 주차 공간의 정보를 손님에게 넘기고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만약 주차 공간이 부족할 경우 주변 주차시설을 자동대로 확인할 수 있게 정보를 전송한다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25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3.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근처 음식점 표시</a:t>
            </a:r>
            <a:endParaRPr lang="en-US" altLang="ko-KR" sz="2500" dirty="0">
              <a:solidFill>
                <a:schemeClr val="bg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현재의 위치 혹은 사용자 지정 위치 근방의 음식점의 현재 대기 상황을 조회할 수 있고 어디서든 음식점을 찾을 수 있도록 표시한다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1796788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전체 목표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194" y="1270881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*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반영하지 못한 부분은 회색 글씨로 표시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12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1.3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프로젝트의 목표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1654" y="1872566"/>
            <a:ext cx="1038690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1)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음식점 이용 가능 여부 확인</a:t>
            </a:r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   :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업주용 </a:t>
            </a:r>
            <a:r>
              <a:rPr lang="ko-KR" altLang="en-US" sz="2400" dirty="0" err="1">
                <a:latin typeface="나눔스퀘어 Bold" pitchFamily="50" charset="-127"/>
                <a:ea typeface="나눔스퀘어 Bold" pitchFamily="50" charset="-127"/>
              </a:rPr>
              <a:t>앱과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 고객용 </a:t>
            </a:r>
            <a:r>
              <a:rPr lang="ko-KR" altLang="en-US" sz="2400" dirty="0" err="1">
                <a:latin typeface="나눔스퀘어 Bold" pitchFamily="50" charset="-127"/>
                <a:ea typeface="나눔스퀘어 Bold" pitchFamily="50" charset="-127"/>
              </a:rPr>
              <a:t>앱을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 구분하여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업주용 </a:t>
            </a:r>
            <a:r>
              <a:rPr lang="ko-KR" altLang="en-US" sz="2400" dirty="0" err="1">
                <a:latin typeface="나눔스퀘어 Bold" pitchFamily="50" charset="-127"/>
                <a:ea typeface="나눔스퀘어 Bold" pitchFamily="50" charset="-127"/>
              </a:rPr>
              <a:t>앱에서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 현재 대기 가능한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인원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대기 시간 등 수동으로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입력한다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2)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주차 이용 가능 여부 확인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: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업주용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앱에서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현재 남은 주차 구역을 입력하거나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대형 주차장을 보유하고 있는 경우 주차장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시스템과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연동하여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표시한다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3)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외부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SNS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공유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: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대기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혹은 예약할 경우 현황을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카카오톡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메시지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메일 등 외부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SNS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로 다른 사람과 공유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가능하다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1796788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세부 목표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9194" y="1270881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*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반영하지 못한 부분은 회색 글씨로 표시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1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1.3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프로젝트의 목표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1654" y="2299286"/>
            <a:ext cx="103869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latin typeface="나눔스퀘어 Bold" pitchFamily="50" charset="-127"/>
                <a:ea typeface="나눔스퀘어 Bold" pitchFamily="50" charset="-127"/>
              </a:rPr>
              <a:t>4) </a:t>
            </a:r>
            <a:r>
              <a:rPr lang="ko-KR" altLang="en-US" sz="2600" dirty="0">
                <a:latin typeface="나눔스퀘어 Bold" pitchFamily="50" charset="-127"/>
                <a:ea typeface="나눔스퀘어 Bold" pitchFamily="50" charset="-127"/>
              </a:rPr>
              <a:t>예약 서비스</a:t>
            </a:r>
            <a:endParaRPr lang="en-US" altLang="ko-KR" sz="26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600" dirty="0">
                <a:latin typeface="나눔스퀘어 Bold" pitchFamily="50" charset="-127"/>
                <a:ea typeface="나눔스퀘어 Bold" pitchFamily="50" charset="-127"/>
              </a:rPr>
              <a:t>   : </a:t>
            </a:r>
            <a:r>
              <a:rPr lang="ko-KR" altLang="en-US" sz="2600" dirty="0" err="1">
                <a:latin typeface="나눔스퀘어 Bold" pitchFamily="50" charset="-127"/>
                <a:ea typeface="나눔스퀘어 Bold" pitchFamily="50" charset="-127"/>
              </a:rPr>
              <a:t>어플을</a:t>
            </a:r>
            <a:r>
              <a:rPr lang="ko-KR" altLang="en-US" sz="2600" dirty="0">
                <a:latin typeface="나눔스퀘어 Bold" pitchFamily="50" charset="-127"/>
                <a:ea typeface="나눔스퀘어 Bold" pitchFamily="50" charset="-127"/>
              </a:rPr>
              <a:t> 이용하여 식당에 전화 혹은 방문하지 않고 원하는 날짜</a:t>
            </a:r>
            <a:r>
              <a:rPr lang="en-US" altLang="ko-KR" sz="2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600" dirty="0">
                <a:latin typeface="나눔스퀘어 Bold" pitchFamily="50" charset="-127"/>
                <a:ea typeface="나눔스퀘어 Bold" pitchFamily="50" charset="-127"/>
              </a:rPr>
              <a:t>시간</a:t>
            </a:r>
            <a:r>
              <a:rPr lang="en-US" altLang="ko-KR" sz="2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600" dirty="0">
                <a:latin typeface="나눔스퀘어 Bold" pitchFamily="50" charset="-127"/>
                <a:ea typeface="나눔스퀘어 Bold" pitchFamily="50" charset="-127"/>
              </a:rPr>
              <a:t>인원을 선택하여 예약 가능</a:t>
            </a:r>
            <a:endParaRPr lang="en-US" altLang="ko-KR" sz="26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6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600" dirty="0">
                <a:latin typeface="나눔스퀘어 Bold" pitchFamily="50" charset="-127"/>
                <a:ea typeface="나눔스퀘어 Bold" pitchFamily="50" charset="-127"/>
              </a:rPr>
              <a:t>5) </a:t>
            </a:r>
            <a:r>
              <a:rPr lang="ko-KR" altLang="en-US" sz="2600" dirty="0">
                <a:latin typeface="나눔스퀘어 Bold" pitchFamily="50" charset="-127"/>
                <a:ea typeface="나눔스퀘어 Bold" pitchFamily="50" charset="-127"/>
              </a:rPr>
              <a:t>실제 후기 작성</a:t>
            </a:r>
            <a:endParaRPr lang="en-US" altLang="ko-KR" sz="26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600" dirty="0">
                <a:latin typeface="나눔스퀘어 Bold" pitchFamily="50" charset="-127"/>
                <a:ea typeface="나눔스퀘어 Bold" pitchFamily="50" charset="-127"/>
              </a:rPr>
              <a:t>   : </a:t>
            </a:r>
            <a:r>
              <a:rPr lang="ko-KR" altLang="en-US" sz="2600" dirty="0" err="1">
                <a:latin typeface="나눔스퀘어 Bold" pitchFamily="50" charset="-127"/>
                <a:ea typeface="나눔스퀘어 Bold" pitchFamily="50" charset="-127"/>
              </a:rPr>
              <a:t>어플을</a:t>
            </a:r>
            <a:r>
              <a:rPr lang="ko-KR" altLang="en-US" sz="2600" dirty="0">
                <a:latin typeface="나눔스퀘어 Bold" pitchFamily="50" charset="-127"/>
                <a:ea typeface="나눔스퀘어 Bold" pitchFamily="50" charset="-127"/>
              </a:rPr>
              <a:t> 이용하여 방문한 사람들만 후기를 작성할 수 있음</a:t>
            </a:r>
            <a:r>
              <a:rPr lang="en-US" altLang="ko-KR" sz="2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600" dirty="0">
                <a:latin typeface="나눔스퀘어 Bold" pitchFamily="50" charset="-127"/>
                <a:ea typeface="나눔스퀘어 Bold" pitchFamily="50" charset="-127"/>
              </a:rPr>
              <a:t>후기 작성을 유도하기 위해 소량의 적립금 제공</a:t>
            </a:r>
            <a:endParaRPr lang="en-US" altLang="ko-KR" sz="26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1796788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세부 목표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9194" y="1270881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*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반영하지 못한 부분은 회색 글씨로 표시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9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1.4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개발 시스템의 범위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1654" y="1979246"/>
            <a:ext cx="1038690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로그인 기능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제공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 -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회원 가입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아이디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비밀번호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나이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성별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2.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대기 시간을 보고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대기 여부 선택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기능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선택 기능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대기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기능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대기할 인원수 선택하여 대기 순번에 이름을 올림</a:t>
            </a:r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4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근처 식당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검색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기능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- GPS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를 통한 검색 기능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398981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주요 내용 및 기능 기술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1.4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개발 시스템의 범위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1654" y="1979246"/>
            <a:ext cx="103869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5. </a:t>
            </a:r>
            <a:r>
              <a:rPr lang="ko-KR" altLang="en-US" sz="24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이용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후기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작성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기능</a:t>
            </a:r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 -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실 이용객들의 후기 작성 가능</a:t>
            </a:r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6. </a:t>
            </a:r>
            <a:r>
              <a:rPr lang="ko-KR" altLang="en-US" sz="2400" dirty="0" err="1">
                <a:latin typeface="나눔스퀘어 Bold" pitchFamily="50" charset="-127"/>
                <a:ea typeface="나눔스퀘어 Bold" pitchFamily="50" charset="-127"/>
              </a:rPr>
              <a:t>어플을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 통한 </a:t>
            </a:r>
            <a:r>
              <a:rPr lang="ko-KR" altLang="en-US" sz="24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예약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 기능</a:t>
            </a:r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 -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날짜 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시간 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인원 입력을 통해 예약</a:t>
            </a:r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398981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주요 내용 및 기능 기술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8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1.5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개발 시스템의 운영환경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1655" y="1979246"/>
            <a:ext cx="3970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CPU : Intel® Core™ i3</a:t>
            </a:r>
          </a:p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하드 용량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: SSD 256G </a:t>
            </a:r>
          </a:p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메모리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: 8GB</a:t>
            </a:r>
          </a:p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운영체제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: Window 10</a:t>
            </a: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398981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개발 하드웨어</a:t>
            </a:r>
            <a:r>
              <a:rPr lang="en-US" altLang="ko-KR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5106" y="1215881"/>
            <a:ext cx="398981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개발 하드웨어</a:t>
            </a:r>
            <a:r>
              <a:rPr lang="en-US" altLang="ko-KR" sz="2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45106" y="1968252"/>
            <a:ext cx="3970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CPU : Intel® Core™ i5 </a:t>
            </a:r>
          </a:p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하드 용량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: SSD 256G</a:t>
            </a:r>
          </a:p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메모리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: 8GB</a:t>
            </a:r>
          </a:p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운영체제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: Window 10</a:t>
            </a: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9916" y="4783406"/>
            <a:ext cx="58149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프로그램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: Android Studio</a:t>
            </a:r>
          </a:p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사용언어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: Java</a:t>
            </a:r>
          </a:p>
          <a:p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 err="1" smtClean="0">
                <a:latin typeface="나눔스퀘어 Bold" pitchFamily="50" charset="-127"/>
                <a:ea typeface="나눔스퀘어 Bold" pitchFamily="50" charset="-127"/>
              </a:rPr>
              <a:t>WebServer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 : dduhyun.cafe24.com</a:t>
            </a:r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4286" y="4043370"/>
            <a:ext cx="398981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개발 소프트웨어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1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1.5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개발 시스템의 운영환경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38196" y="1927907"/>
            <a:ext cx="733405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>
                <a:latin typeface="나눔스퀘어 ExtraBold" pitchFamily="50" charset="-127"/>
                <a:ea typeface="나눔스퀘어 ExtraBold" pitchFamily="50" charset="-127"/>
              </a:rPr>
              <a:t>- </a:t>
            </a:r>
            <a:r>
              <a:rPr lang="ko-KR" altLang="en-US" sz="4000" dirty="0">
                <a:latin typeface="나눔스퀘어 ExtraBold" pitchFamily="50" charset="-127"/>
                <a:ea typeface="나눔스퀘어 ExtraBold" pitchFamily="50" charset="-127"/>
              </a:rPr>
              <a:t>시스템이 운영될 통신망</a:t>
            </a:r>
            <a:r>
              <a:rPr lang="en-US" altLang="ko-KR" sz="4000" dirty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4000" dirty="0">
                <a:latin typeface="나눔스퀘어 ExtraBold" pitchFamily="50" charset="-127"/>
                <a:ea typeface="나눔스퀘어 ExtraBold" pitchFamily="50" charset="-127"/>
              </a:rPr>
              <a:t>컴퓨터</a:t>
            </a:r>
            <a:r>
              <a:rPr lang="en-US" altLang="ko-KR" sz="4000" dirty="0" smtClean="0">
                <a:latin typeface="나눔스퀘어 ExtraBold" pitchFamily="50" charset="-127"/>
                <a:ea typeface="나눔스퀘어 ExtraBold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4000" dirty="0">
                <a:latin typeface="나눔스퀘어 ExtraBold" pitchFamily="50" charset="-127"/>
                <a:ea typeface="나눔스퀘어 ExtraBold" pitchFamily="50" charset="-127"/>
              </a:rPr>
              <a:t>O/S </a:t>
            </a:r>
            <a:r>
              <a:rPr lang="ko-KR" altLang="en-US" sz="4000" dirty="0">
                <a:latin typeface="나눔스퀘어 ExtraBold" pitchFamily="50" charset="-127"/>
                <a:ea typeface="나눔스퀘어 ExtraBold" pitchFamily="50" charset="-127"/>
              </a:rPr>
              <a:t>등의 환경 설명 </a:t>
            </a:r>
            <a:r>
              <a:rPr lang="en-US" altLang="ko-KR" sz="4000" dirty="0" smtClean="0">
                <a:latin typeface="나눔스퀘어 ExtraBold" pitchFamily="50" charset="-127"/>
                <a:ea typeface="나눔스퀘어 ExtraBold" pitchFamily="50" charset="-127"/>
              </a:rPr>
              <a:t>???????</a:t>
            </a:r>
            <a:endParaRPr lang="ko-KR" altLang="en-US" sz="40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9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1.6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프로젝트 팀 구성표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463330" y="1753438"/>
            <a:ext cx="5265337" cy="3079819"/>
            <a:chOff x="5365820" y="2401557"/>
            <a:chExt cx="4667460" cy="2798465"/>
          </a:xfrm>
        </p:grpSpPr>
        <p:sp>
          <p:nvSpPr>
            <p:cNvPr id="10" name="타원 9"/>
            <p:cNvSpPr/>
            <p:nvPr/>
          </p:nvSpPr>
          <p:spPr>
            <a:xfrm>
              <a:off x="5365820" y="2401557"/>
              <a:ext cx="2743200" cy="2783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7290080" y="2416629"/>
              <a:ext cx="2743200" cy="27833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97613" y="3184209"/>
            <a:ext cx="20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개인 조사 및 공부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4550" y="2447561"/>
            <a:ext cx="6029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나눔스퀘어 Bold" pitchFamily="50" charset="-127"/>
                <a:ea typeface="나눔스퀘어 Bold" pitchFamily="50" charset="-127"/>
              </a:rPr>
              <a:t>합동 조사 및 개발</a:t>
            </a:r>
            <a:endParaRPr lang="en-US" altLang="ko-KR" sz="15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sz="1500" dirty="0" smtClean="0">
                <a:latin typeface="나눔스퀘어 Bold" pitchFamily="50" charset="-127"/>
                <a:ea typeface="나눔스퀘어 Bold" pitchFamily="50" charset="-127"/>
              </a:rPr>
              <a:t>+</a:t>
            </a:r>
          </a:p>
          <a:p>
            <a:pPr algn="ctr"/>
            <a:r>
              <a:rPr lang="ko-KR" altLang="en-US" sz="1500" dirty="0" smtClean="0">
                <a:latin typeface="나눔스퀘어 Bold" pitchFamily="50" charset="-127"/>
                <a:ea typeface="나눔스퀘어 Bold" pitchFamily="50" charset="-127"/>
              </a:rPr>
              <a:t>자료공유</a:t>
            </a:r>
            <a:endParaRPr lang="en-US" altLang="ko-KR" sz="15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0535" y="3244334"/>
            <a:ext cx="20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개인 조사 및 공부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49864" y="5154804"/>
            <a:ext cx="745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개인별로 각자 사례 조사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및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어플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개발을 위한 공부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찾는대로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각각 간단히 정리하여 자료 공유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589592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05470" y="59688"/>
            <a:ext cx="23810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목차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9767" y="920172"/>
            <a:ext cx="6096000" cy="66870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프로젝트 개요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1.1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배경 및 필요성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1.2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기존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(ON/OFF Line)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사례 조사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1.3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프로젝트의 목표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초기 목표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검정색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와 변경된 목표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파란색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))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1.4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개발 시스템의 범위</a:t>
            </a:r>
            <a:endParaRPr lang="en-US" altLang="ko-KR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1.5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개발 시스템의 운영환경 </a:t>
            </a:r>
            <a:endParaRPr lang="en-US" altLang="ko-KR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1.6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프로젝트 팀 구성표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1.7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개발 일정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1.8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제약 사항 및 해결 방안</a:t>
            </a:r>
            <a:endParaRPr lang="en-US" altLang="ko-KR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7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1.6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프로젝트 팀 구성표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707024" y="1803897"/>
            <a:ext cx="6777949" cy="3670655"/>
            <a:chOff x="5365820" y="2401557"/>
            <a:chExt cx="4667460" cy="2798465"/>
          </a:xfrm>
        </p:grpSpPr>
        <p:sp>
          <p:nvSpPr>
            <p:cNvPr id="21" name="타원 20"/>
            <p:cNvSpPr/>
            <p:nvPr/>
          </p:nvSpPr>
          <p:spPr>
            <a:xfrm>
              <a:off x="5365820" y="2401557"/>
              <a:ext cx="2743200" cy="27833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7290080" y="2416629"/>
              <a:ext cx="2743200" cy="27833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34423" y="2254212"/>
            <a:ext cx="1073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박수연</a:t>
            </a:r>
            <a:endParaRPr lang="en-US" altLang="ko-KR" sz="2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6350" y="2267517"/>
            <a:ext cx="1073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이수현</a:t>
            </a:r>
            <a:endParaRPr lang="en-US" altLang="ko-KR" sz="2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58153" y="3217034"/>
            <a:ext cx="1696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고객용 </a:t>
            </a:r>
            <a:r>
              <a:rPr lang="ko-KR" altLang="en-US" sz="2400" dirty="0" err="1" smtClean="0">
                <a:latin typeface="나눔스퀘어 Bold" pitchFamily="50" charset="-127"/>
                <a:ea typeface="나눔스퀘어 Bold" pitchFamily="50" charset="-127"/>
              </a:rPr>
              <a:t>어플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위주 개발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09049" y="3274571"/>
            <a:ext cx="1696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점주용 </a:t>
            </a:r>
            <a:r>
              <a:rPr lang="ko-KR" altLang="en-US" sz="2400" dirty="0" err="1" smtClean="0">
                <a:latin typeface="나눔스퀘어 Bold" pitchFamily="50" charset="-127"/>
                <a:ea typeface="나눔스퀘어 Bold" pitchFamily="50" charset="-127"/>
              </a:rPr>
              <a:t>어플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위주 개발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34563" y="3018900"/>
            <a:ext cx="1696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피</a:t>
            </a:r>
            <a:endParaRPr lang="en-US" altLang="ko-KR" sz="2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2000" dirty="0" err="1" smtClean="0">
                <a:latin typeface="나눔스퀘어 Bold" pitchFamily="50" charset="-127"/>
                <a:ea typeface="나눔스퀘어 Bold" pitchFamily="50" charset="-127"/>
              </a:rPr>
              <a:t>드</a:t>
            </a:r>
            <a:endParaRPr lang="en-US" altLang="ko-KR" sz="2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2000" dirty="0">
                <a:latin typeface="나눔스퀘어 Bold" pitchFamily="50" charset="-127"/>
                <a:ea typeface="나눔스퀘어 Bold" pitchFamily="50" charset="-127"/>
              </a:rPr>
              <a:t>백</a:t>
            </a:r>
            <a:endParaRPr lang="en-US" altLang="ko-KR" sz="20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6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1.7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개발 일정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예상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)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760781"/>
              </p:ext>
            </p:extLst>
          </p:nvPr>
        </p:nvGraphicFramePr>
        <p:xfrm>
          <a:off x="488950" y="919480"/>
          <a:ext cx="11214103" cy="544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330"/>
                <a:gridCol w="845375"/>
                <a:gridCol w="1711962"/>
                <a:gridCol w="2080545"/>
                <a:gridCol w="1128301"/>
                <a:gridCol w="1775795"/>
                <a:gridCol w="1775795"/>
              </a:tblGrid>
              <a:tr h="34002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(4/4~10)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(4/11~17)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(4/18~24)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(4/24~5/1)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r>
                        <a:rPr lang="ko-KR" altLang="en-US" sz="1000" dirty="0" smtClean="0"/>
                        <a:t>주차</a:t>
                      </a:r>
                      <a:r>
                        <a:rPr lang="en-US" altLang="ko-KR" sz="1000" dirty="0" smtClean="0"/>
                        <a:t>(5/2~9)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마무리</a:t>
                      </a:r>
                      <a:r>
                        <a:rPr lang="en-US" altLang="ko-KR" sz="1000" dirty="0" smtClean="0"/>
                        <a:t>(5/10~31)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 정보 정의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위치에 따른 식당 정보 정의</a:t>
                      </a:r>
                      <a:endParaRPr lang="en-US" altLang="ko-KR" sz="10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>
                      <a:noFill/>
                    </a:ln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233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대기 정보 정의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식당 선택 정보 정의</a:t>
                      </a:r>
                      <a:endParaRPr lang="en-US" altLang="ko-KR" sz="10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식당에 따른 후기 정보 정의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주차장 정보 정의 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801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주변 주차 시설</a:t>
                      </a:r>
                      <a:endParaRPr lang="en-US" altLang="ko-KR" sz="1000" dirty="0" smtClean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정보 정의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233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대기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233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후기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적립금 정보 처리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오류 메시지 정의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주변 식당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실제 후기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위치에 따른 식당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주차장 정보 처리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233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문서화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2768120" y="1356260"/>
            <a:ext cx="9032731" cy="4735155"/>
            <a:chOff x="2752880" y="975260"/>
            <a:chExt cx="9032731" cy="4735155"/>
          </a:xfrm>
        </p:grpSpPr>
        <p:sp>
          <p:nvSpPr>
            <p:cNvPr id="17" name="TextBox 16"/>
            <p:cNvSpPr txBox="1"/>
            <p:nvPr/>
          </p:nvSpPr>
          <p:spPr>
            <a:xfrm>
              <a:off x="2752881" y="985247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52880" y="1237286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18672" y="1521780"/>
              <a:ext cx="510601" cy="15773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03810" y="2128247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03809" y="1785347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03810" y="2496547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4739" y="1785115"/>
              <a:ext cx="2041262" cy="14642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4429" y="975260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4/4~7</a:t>
              </a:r>
              <a:endParaRPr lang="ko-KR" altLang="en-US" sz="5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38778" y="1209207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4/4~6</a:t>
              </a:r>
              <a:endParaRPr lang="ko-KR" altLang="en-US" sz="5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29274" y="1516008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4/8~10</a:t>
              </a:r>
              <a:endParaRPr lang="ko-KR" altLang="en-US" sz="5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98452" y="1785115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4/9~4/20</a:t>
              </a:r>
              <a:endParaRPr lang="ko-KR" altLang="en-US" sz="5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54738" y="2118951"/>
              <a:ext cx="1020632" cy="14642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31974" y="2116705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4/9~4/16</a:t>
              </a:r>
              <a:endParaRPr lang="ko-KR" altLang="en-US" sz="5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56559" y="2496315"/>
              <a:ext cx="1020632" cy="14642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75370" y="2496547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4/9~4/16</a:t>
              </a:r>
              <a:endParaRPr lang="ko-KR" altLang="en-US" sz="5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73972" y="2807853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24901" y="2807853"/>
              <a:ext cx="743286" cy="14619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61195" y="2784771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4/10~18</a:t>
              </a:r>
              <a:endParaRPr lang="ko-KR" altLang="en-US" sz="5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93115" y="3197718"/>
              <a:ext cx="3454921" cy="15773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464944" y="3197718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4/20~5/13</a:t>
              </a:r>
              <a:endParaRPr lang="ko-KR" altLang="en-US" sz="5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648038" y="3197718"/>
              <a:ext cx="761141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14413" y="3429000"/>
              <a:ext cx="3473978" cy="15443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177065" y="3437235"/>
              <a:ext cx="650929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14413" y="3663392"/>
              <a:ext cx="2933625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648037" y="3663392"/>
              <a:ext cx="650929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426330" y="3663392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4/22~5/14</a:t>
              </a:r>
              <a:endParaRPr lang="ko-KR" altLang="en-US" sz="5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14413" y="4029014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65342" y="4039764"/>
              <a:ext cx="743286" cy="14619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219043" y="4039764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4/22~5/1</a:t>
              </a:r>
              <a:endParaRPr lang="ko-KR" altLang="en-US" sz="5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16660" y="4340725"/>
              <a:ext cx="3346704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563596" y="4352265"/>
              <a:ext cx="528796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239621" y="4730192"/>
              <a:ext cx="3386046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8085" y="4727487"/>
              <a:ext cx="528796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19043" y="5039943"/>
              <a:ext cx="2756546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58656" y="5049085"/>
              <a:ext cx="528796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969617" y="5273080"/>
              <a:ext cx="1912866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76805" y="5276790"/>
              <a:ext cx="528796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169650" y="5564220"/>
              <a:ext cx="615961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1967055" y="6502830"/>
            <a:ext cx="8991601" cy="292388"/>
            <a:chOff x="1967055" y="6312330"/>
            <a:chExt cx="8991601" cy="292388"/>
          </a:xfrm>
        </p:grpSpPr>
        <p:sp>
          <p:nvSpPr>
            <p:cNvPr id="141" name="TextBox 140"/>
            <p:cNvSpPr txBox="1"/>
            <p:nvPr/>
          </p:nvSpPr>
          <p:spPr>
            <a:xfrm>
              <a:off x="1967055" y="6312330"/>
              <a:ext cx="8991601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300" dirty="0" smtClean="0"/>
                <a:t>                : </a:t>
              </a:r>
              <a:r>
                <a:rPr lang="ko-KR" altLang="en-US" sz="1300" dirty="0" smtClean="0"/>
                <a:t>분석 작업               </a:t>
              </a:r>
              <a:r>
                <a:rPr lang="en-US" altLang="ko-KR" sz="1300" dirty="0" smtClean="0"/>
                <a:t>: </a:t>
              </a:r>
              <a:r>
                <a:rPr lang="ko-KR" altLang="en-US" sz="1300" dirty="0" smtClean="0"/>
                <a:t>설계작</a:t>
              </a:r>
              <a:r>
                <a:rPr lang="ko-KR" altLang="en-US" sz="1300" dirty="0"/>
                <a:t>업</a:t>
              </a:r>
              <a:r>
                <a:rPr lang="ko-KR" altLang="en-US" sz="1300" dirty="0" smtClean="0"/>
                <a:t>               </a:t>
              </a:r>
              <a:r>
                <a:rPr lang="en-US" altLang="ko-KR" sz="1300" dirty="0" smtClean="0"/>
                <a:t>:    : </a:t>
              </a:r>
              <a:r>
                <a:rPr lang="ko-KR" altLang="en-US" sz="1300" dirty="0" smtClean="0"/>
                <a:t>코딩작</a:t>
              </a:r>
              <a:r>
                <a:rPr lang="ko-KR" altLang="en-US" sz="1300" dirty="0"/>
                <a:t>업</a:t>
              </a:r>
              <a:r>
                <a:rPr lang="ko-KR" altLang="en-US" sz="1300" dirty="0" smtClean="0"/>
                <a:t>               </a:t>
              </a:r>
              <a:r>
                <a:rPr lang="en-US" altLang="ko-KR" sz="1300" dirty="0" smtClean="0"/>
                <a:t>: a       : </a:t>
              </a:r>
              <a:r>
                <a:rPr lang="ko-KR" altLang="en-US" sz="1300" dirty="0" smtClean="0"/>
                <a:t>테스트  </a:t>
              </a:r>
              <a:endParaRPr lang="ko-KR" altLang="en-US" sz="13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101952" y="6385426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926337" y="6385425"/>
              <a:ext cx="650929" cy="14619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863470" y="6385426"/>
              <a:ext cx="650929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872785" y="6385426"/>
              <a:ext cx="650929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5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1.7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개발 일정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실제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176457"/>
              </p:ext>
            </p:extLst>
          </p:nvPr>
        </p:nvGraphicFramePr>
        <p:xfrm>
          <a:off x="488950" y="919480"/>
          <a:ext cx="11214103" cy="544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330"/>
                <a:gridCol w="845375"/>
                <a:gridCol w="1711962"/>
                <a:gridCol w="2080545"/>
                <a:gridCol w="1128301"/>
                <a:gridCol w="1775795"/>
                <a:gridCol w="1775795"/>
              </a:tblGrid>
              <a:tr h="34002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(4/4~10)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(4/11~17)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(4/18~24)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(4/24~5/1)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r>
                        <a:rPr lang="ko-KR" altLang="en-US" sz="1000" dirty="0" smtClean="0"/>
                        <a:t>주차</a:t>
                      </a:r>
                      <a:r>
                        <a:rPr lang="en-US" altLang="ko-KR" sz="1000" dirty="0" smtClean="0"/>
                        <a:t>(5/2~9)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마무리</a:t>
                      </a:r>
                      <a:r>
                        <a:rPr lang="en-US" altLang="ko-KR" sz="1000" dirty="0" smtClean="0"/>
                        <a:t>(5/10~6/2)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 정보 정의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위치에 따른 식당 정보 정의</a:t>
                      </a:r>
                      <a:endParaRPr lang="en-US" altLang="ko-KR" sz="10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>
                      <a:noFill/>
                    </a:ln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233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대기 정보 정의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식당 선택 정보 정의</a:t>
                      </a:r>
                      <a:endParaRPr lang="en-US" altLang="ko-KR" sz="10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식당에 따른 후기 정보 정의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주차장 정보 정의 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801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주변 주차 시설</a:t>
                      </a:r>
                      <a:endParaRPr lang="en-US" altLang="ko-KR" sz="1000" dirty="0" smtClean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정보 정의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233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대기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233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후기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적립금 정보 처리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오류 메시지 정의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주변 식당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실제 후기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위치에 따른 식당 정보 처리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주차장 정보 처리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2339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문서화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pattFill prst="dotGrid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2768121" y="1356260"/>
            <a:ext cx="8945565" cy="4447725"/>
            <a:chOff x="2752881" y="975260"/>
            <a:chExt cx="8945565" cy="4447725"/>
          </a:xfrm>
        </p:grpSpPr>
        <p:sp>
          <p:nvSpPr>
            <p:cNvPr id="17" name="TextBox 16"/>
            <p:cNvSpPr txBox="1"/>
            <p:nvPr/>
          </p:nvSpPr>
          <p:spPr>
            <a:xfrm>
              <a:off x="2752881" y="985247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034501" y="1209207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18672" y="1521780"/>
              <a:ext cx="510601" cy="15773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03810" y="2128247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03809" y="1785347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4739" y="1785115"/>
              <a:ext cx="2041262" cy="14642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4429" y="975260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4/4~7</a:t>
              </a:r>
              <a:endParaRPr lang="ko-KR" altLang="en-US" sz="5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29274" y="1516008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4/8~10</a:t>
              </a:r>
              <a:endParaRPr lang="ko-KR" altLang="en-US" sz="5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98452" y="1785115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4/9~4/20</a:t>
              </a:r>
              <a:endParaRPr lang="ko-KR" altLang="en-US" sz="5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54738" y="2118951"/>
              <a:ext cx="1020632" cy="14642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31974" y="2116705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4/9~4/16</a:t>
              </a:r>
              <a:endParaRPr lang="ko-KR" altLang="en-US" sz="5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93115" y="3197718"/>
              <a:ext cx="3454921" cy="15773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464944" y="3197718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4/20~5/13</a:t>
              </a:r>
              <a:endParaRPr lang="ko-KR" altLang="en-US" sz="5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648038" y="3197718"/>
              <a:ext cx="761141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14413" y="3429000"/>
              <a:ext cx="3473978" cy="15443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177065" y="3437235"/>
              <a:ext cx="650929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14413" y="4029014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65342" y="4039764"/>
              <a:ext cx="743286" cy="14619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219043" y="4039764"/>
              <a:ext cx="12319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4/22~5/1</a:t>
              </a:r>
              <a:endParaRPr lang="ko-KR" altLang="en-US" sz="5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34321" y="4340723"/>
              <a:ext cx="1630720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169650" y="4340724"/>
              <a:ext cx="528796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239621" y="4730192"/>
              <a:ext cx="3386046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8085" y="4727487"/>
              <a:ext cx="528796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19043" y="5039943"/>
              <a:ext cx="2756546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58656" y="5049085"/>
              <a:ext cx="528796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969617" y="5273080"/>
              <a:ext cx="1912866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76805" y="5276790"/>
              <a:ext cx="528796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1967055" y="6502830"/>
            <a:ext cx="8991601" cy="292388"/>
            <a:chOff x="1967055" y="6312330"/>
            <a:chExt cx="8991601" cy="292388"/>
          </a:xfrm>
        </p:grpSpPr>
        <p:sp>
          <p:nvSpPr>
            <p:cNvPr id="141" name="TextBox 140"/>
            <p:cNvSpPr txBox="1"/>
            <p:nvPr/>
          </p:nvSpPr>
          <p:spPr>
            <a:xfrm>
              <a:off x="1967055" y="6312330"/>
              <a:ext cx="8991601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300" dirty="0" smtClean="0"/>
                <a:t>                : </a:t>
              </a:r>
              <a:r>
                <a:rPr lang="ko-KR" altLang="en-US" sz="1300" dirty="0" smtClean="0"/>
                <a:t>분석 작업               </a:t>
              </a:r>
              <a:r>
                <a:rPr lang="en-US" altLang="ko-KR" sz="1300" dirty="0" smtClean="0"/>
                <a:t>: </a:t>
              </a:r>
              <a:r>
                <a:rPr lang="ko-KR" altLang="en-US" sz="1300" dirty="0" smtClean="0"/>
                <a:t>설계작</a:t>
              </a:r>
              <a:r>
                <a:rPr lang="ko-KR" altLang="en-US" sz="1300" dirty="0"/>
                <a:t>업</a:t>
              </a:r>
              <a:r>
                <a:rPr lang="ko-KR" altLang="en-US" sz="1300" dirty="0" smtClean="0"/>
                <a:t>               </a:t>
              </a:r>
              <a:r>
                <a:rPr lang="en-US" altLang="ko-KR" sz="1300" dirty="0" smtClean="0"/>
                <a:t>:    : </a:t>
              </a:r>
              <a:r>
                <a:rPr lang="ko-KR" altLang="en-US" sz="1300" dirty="0" smtClean="0"/>
                <a:t>코딩작</a:t>
              </a:r>
              <a:r>
                <a:rPr lang="ko-KR" altLang="en-US" sz="1300" dirty="0"/>
                <a:t>업</a:t>
              </a:r>
              <a:r>
                <a:rPr lang="ko-KR" altLang="en-US" sz="1300" dirty="0" smtClean="0"/>
                <a:t>               </a:t>
              </a:r>
              <a:r>
                <a:rPr lang="en-US" altLang="ko-KR" sz="1300" dirty="0" smtClean="0"/>
                <a:t>: a       : </a:t>
              </a:r>
              <a:r>
                <a:rPr lang="ko-KR" altLang="en-US" sz="1300" dirty="0" smtClean="0"/>
                <a:t>테스트  </a:t>
              </a:r>
              <a:endParaRPr lang="ko-KR" altLang="en-US" sz="13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101952" y="6385426"/>
              <a:ext cx="650929" cy="1461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926337" y="6385425"/>
              <a:ext cx="650929" cy="14619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863470" y="6385426"/>
              <a:ext cx="650929" cy="1461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872785" y="6385426"/>
              <a:ext cx="650929" cy="14619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1047622" y="1685401"/>
            <a:ext cx="636114" cy="8486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067775" y="6130005"/>
            <a:ext cx="615961" cy="14619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96254" y="2509247"/>
            <a:ext cx="1438029" cy="1371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34283" y="2509247"/>
            <a:ext cx="650929" cy="14619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1.8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제약 사항 및 해결 상황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TextBox 3"/>
          <p:cNvSpPr txBox="1">
            <a:spLocks noChangeAspect="1"/>
          </p:cNvSpPr>
          <p:nvPr/>
        </p:nvSpPr>
        <p:spPr>
          <a:xfrm>
            <a:off x="810783" y="2972226"/>
            <a:ext cx="10786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개발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과정 중에 두 가지  </a:t>
            </a:r>
            <a:r>
              <a:rPr lang="ko-KR" altLang="en-US" sz="2700" dirty="0" err="1" smtClean="0">
                <a:latin typeface="나눔스퀘어 Bold" pitchFamily="50" charset="-127"/>
                <a:ea typeface="나눔스퀘어 Bold" pitchFamily="50" charset="-127"/>
              </a:rPr>
              <a:t>어플을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 연동하기 위해서는 외부에 새로운 웹이 하나</a:t>
            </a:r>
            <a:r>
              <a:rPr lang="en-US" altLang="ko-KR" sz="27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필요하기 때문에 웹 </a:t>
            </a:r>
            <a:r>
              <a:rPr lang="ko-KR" altLang="en-US" sz="2700" dirty="0" err="1" smtClean="0">
                <a:latin typeface="나눔스퀘어 Bold" pitchFamily="50" charset="-127"/>
                <a:ea typeface="나눔스퀘어 Bold" pitchFamily="50" charset="-127"/>
              </a:rPr>
              <a:t>호스팅을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 구매하여 </a:t>
            </a:r>
            <a:r>
              <a:rPr lang="ko-KR" altLang="en-US" sz="2700" dirty="0" err="1" smtClean="0">
                <a:latin typeface="나눔스퀘어 Bold" pitchFamily="50" charset="-127"/>
                <a:ea typeface="나눔스퀘어 Bold" pitchFamily="50" charset="-127"/>
              </a:rPr>
              <a:t>어플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 간의 정보를 주고 받도록 하였다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514350" indent="-514350">
              <a:buAutoNum type="arabicPeriod"/>
            </a:pPr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6024" y="1147770"/>
            <a:ext cx="182573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해결 상황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2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1.8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제약 사항 및 해결 상황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6024" y="1147770"/>
            <a:ext cx="182573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제약 상황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26024" y="2154615"/>
            <a:ext cx="104363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점주 </a:t>
            </a:r>
            <a:r>
              <a:rPr lang="ko-KR" altLang="en-US" sz="2700" dirty="0">
                <a:latin typeface="나눔스퀘어 Bold" pitchFamily="50" charset="-127"/>
                <a:ea typeface="나눔스퀘어 Bold" pitchFamily="50" charset="-127"/>
              </a:rPr>
              <a:t>입장에서 </a:t>
            </a:r>
            <a:r>
              <a:rPr lang="ko-KR" altLang="en-US" sz="2700" dirty="0" err="1">
                <a:latin typeface="나눔스퀘어 Bold" pitchFamily="50" charset="-127"/>
                <a:ea typeface="나눔스퀘어 Bold" pitchFamily="50" charset="-127"/>
              </a:rPr>
              <a:t>어플에</a:t>
            </a:r>
            <a:r>
              <a:rPr lang="ko-KR" altLang="en-US" sz="2700" dirty="0">
                <a:latin typeface="나눔스퀘어 Bold" pitchFamily="50" charset="-127"/>
                <a:ea typeface="나눔스퀘어 Bold" pitchFamily="50" charset="-127"/>
              </a:rPr>
              <a:t> 직접 실시간으로 수정하는 경우 번거로움을 느낄 수 있다</a:t>
            </a:r>
            <a:r>
              <a:rPr lang="en-US" altLang="ko-KR" sz="2700" dirty="0">
                <a:latin typeface="나눔스퀘어 Bold" pitchFamily="50" charset="-127"/>
                <a:ea typeface="나눔스퀘어 Bold" pitchFamily="50" charset="-127"/>
              </a:rPr>
              <a:t>.</a:t>
            </a:r>
            <a:r>
              <a:rPr lang="ko-KR" altLang="en-US" sz="2700" dirty="0"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2. </a:t>
            </a:r>
            <a:r>
              <a:rPr lang="ko-KR" altLang="en-US" sz="2700" dirty="0" err="1" smtClean="0">
                <a:latin typeface="나눔스퀘어 Bold" pitchFamily="50" charset="-127"/>
                <a:ea typeface="나눔스퀘어 Bold" pitchFamily="50" charset="-127"/>
              </a:rPr>
              <a:t>어플에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700" dirty="0">
                <a:latin typeface="나눔스퀘어 Bold" pitchFamily="50" charset="-127"/>
                <a:ea typeface="나눔스퀘어 Bold" pitchFamily="50" charset="-127"/>
              </a:rPr>
              <a:t>새로운 기능을 업그레이드 할수록 더 높은 기술의 시스템이 요구된다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sz="2700" dirty="0" err="1" smtClean="0">
                <a:latin typeface="나눔스퀘어 Bold" pitchFamily="50" charset="-127"/>
                <a:ea typeface="나눔스퀘어 Bold" pitchFamily="50" charset="-127"/>
              </a:rPr>
              <a:t>앱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 개발에 대해 배우지 않은 사람들끼리 팀을 맺었기 때문에 심도 깊은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개발의 어려움이 있다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4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시스템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6024" y="1147770"/>
            <a:ext cx="182573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기존 설계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27735" y="1456019"/>
            <a:ext cx="8681017" cy="4897204"/>
            <a:chOff x="514246" y="1374379"/>
            <a:chExt cx="9675110" cy="5790795"/>
          </a:xfrm>
        </p:grpSpPr>
        <p:grpSp>
          <p:nvGrpSpPr>
            <p:cNvPr id="7" name="그룹 6"/>
            <p:cNvGrpSpPr/>
            <p:nvPr/>
          </p:nvGrpSpPr>
          <p:grpSpPr>
            <a:xfrm>
              <a:off x="514246" y="1374379"/>
              <a:ext cx="9675110" cy="5790795"/>
              <a:chOff x="514246" y="1350624"/>
              <a:chExt cx="9675110" cy="5790795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514246" y="1350624"/>
                <a:ext cx="9675110" cy="5790795"/>
                <a:chOff x="889000" y="1372398"/>
                <a:chExt cx="9675110" cy="5790795"/>
              </a:xfrm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889000" y="1372398"/>
                  <a:ext cx="9675110" cy="5790795"/>
                  <a:chOff x="558800" y="1391155"/>
                  <a:chExt cx="9675110" cy="5790795"/>
                </a:xfrm>
              </p:grpSpPr>
              <p:grpSp>
                <p:nvGrpSpPr>
                  <p:cNvPr id="18" name="그룹 17"/>
                  <p:cNvGrpSpPr/>
                  <p:nvPr/>
                </p:nvGrpSpPr>
                <p:grpSpPr>
                  <a:xfrm>
                    <a:off x="558800" y="1391155"/>
                    <a:ext cx="9675110" cy="5790795"/>
                    <a:chOff x="660400" y="1124455"/>
                    <a:chExt cx="9675110" cy="5790795"/>
                  </a:xfrm>
                </p:grpSpPr>
                <p:sp>
                  <p:nvSpPr>
                    <p:cNvPr id="23" name="직사각형 22"/>
                    <p:cNvSpPr/>
                    <p:nvPr/>
                  </p:nvSpPr>
                  <p:spPr>
                    <a:xfrm>
                      <a:off x="660400" y="2961580"/>
                      <a:ext cx="1270000" cy="927100"/>
                    </a:xfrm>
                    <a:prstGeom prst="rect">
                      <a:avLst/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메인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" name="직사각형 23"/>
                    <p:cNvSpPr/>
                    <p:nvPr/>
                  </p:nvSpPr>
                  <p:spPr>
                    <a:xfrm>
                      <a:off x="2654300" y="2961580"/>
                      <a:ext cx="1612900" cy="927100"/>
                    </a:xfrm>
                    <a:prstGeom prst="rect">
                      <a:avLst/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목록선택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5" name="직선 화살표 연결선 24"/>
                    <p:cNvCxnSpPr>
                      <a:stCxn id="24" idx="3"/>
                      <a:endCxn id="26" idx="1"/>
                    </p:cNvCxnSpPr>
                    <p:nvPr/>
                  </p:nvCxnSpPr>
                  <p:spPr>
                    <a:xfrm flipV="1">
                      <a:off x="4267200" y="1760963"/>
                      <a:ext cx="670665" cy="1664167"/>
                    </a:xfrm>
                    <a:prstGeom prst="straightConnector1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직사각형 25"/>
                    <p:cNvSpPr/>
                    <p:nvPr/>
                  </p:nvSpPr>
                  <p:spPr>
                    <a:xfrm>
                      <a:off x="4937865" y="1364963"/>
                      <a:ext cx="1612900" cy="792000"/>
                    </a:xfrm>
                    <a:prstGeom prst="rect">
                      <a:avLst/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2.1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식당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" name="직사각형 26"/>
                    <p:cNvSpPr/>
                    <p:nvPr/>
                  </p:nvSpPr>
                  <p:spPr>
                    <a:xfrm>
                      <a:off x="4937865" y="2285158"/>
                      <a:ext cx="1612900" cy="792000"/>
                    </a:xfrm>
                    <a:prstGeom prst="rect">
                      <a:avLst/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2.2</a:t>
                      </a:r>
                    </a:p>
                    <a:p>
                      <a:pPr algn="ctr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해당 식당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8" name="직선 화살표 연결선 27"/>
                    <p:cNvCxnSpPr>
                      <a:stCxn id="23" idx="3"/>
                      <a:endCxn id="24" idx="1"/>
                    </p:cNvCxnSpPr>
                    <p:nvPr/>
                  </p:nvCxnSpPr>
                  <p:spPr>
                    <a:xfrm>
                      <a:off x="1930400" y="3425130"/>
                      <a:ext cx="723900" cy="0"/>
                    </a:xfrm>
                    <a:prstGeom prst="straightConnector1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직선 화살표 연결선 28"/>
                    <p:cNvCxnSpPr>
                      <a:stCxn id="24" idx="3"/>
                      <a:endCxn id="27" idx="1"/>
                    </p:cNvCxnSpPr>
                    <p:nvPr/>
                  </p:nvCxnSpPr>
                  <p:spPr>
                    <a:xfrm flipV="1">
                      <a:off x="4267201" y="2681159"/>
                      <a:ext cx="670664" cy="743972"/>
                    </a:xfrm>
                    <a:prstGeom prst="straightConnector1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화살표 연결선 29"/>
                    <p:cNvCxnSpPr>
                      <a:stCxn id="26" idx="3"/>
                      <a:endCxn id="31" idx="1"/>
                    </p:cNvCxnSpPr>
                    <p:nvPr/>
                  </p:nvCxnSpPr>
                  <p:spPr>
                    <a:xfrm flipV="1">
                      <a:off x="6550765" y="1356230"/>
                      <a:ext cx="594014" cy="404733"/>
                    </a:xfrm>
                    <a:prstGeom prst="straightConnector1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직사각형 30"/>
                    <p:cNvSpPr/>
                    <p:nvPr/>
                  </p:nvSpPr>
                  <p:spPr>
                    <a:xfrm>
                      <a:off x="7144779" y="1124455"/>
                      <a:ext cx="1778741" cy="463550"/>
                    </a:xfrm>
                    <a:prstGeom prst="rect">
                      <a:avLst/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2.1.1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식당 검색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직사각형 31"/>
                    <p:cNvSpPr/>
                    <p:nvPr/>
                  </p:nvSpPr>
                  <p:spPr>
                    <a:xfrm>
                      <a:off x="4946177" y="6123250"/>
                      <a:ext cx="1612900" cy="792000"/>
                    </a:xfrm>
                    <a:prstGeom prst="rect">
                      <a:avLst/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2.6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3" name="직선 화살표 연결선 32"/>
                    <p:cNvCxnSpPr>
                      <a:stCxn id="24" idx="3"/>
                      <a:endCxn id="32" idx="1"/>
                    </p:cNvCxnSpPr>
                    <p:nvPr/>
                  </p:nvCxnSpPr>
                  <p:spPr>
                    <a:xfrm>
                      <a:off x="4267201" y="3425131"/>
                      <a:ext cx="678976" cy="3094120"/>
                    </a:xfrm>
                    <a:prstGeom prst="straightConnector1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직사각형 33"/>
                    <p:cNvSpPr/>
                    <p:nvPr/>
                  </p:nvSpPr>
                  <p:spPr>
                    <a:xfrm>
                      <a:off x="7172469" y="2455148"/>
                      <a:ext cx="3163041" cy="464400"/>
                    </a:xfrm>
                    <a:prstGeom prst="rect">
                      <a:avLst/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2.2.1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식당 현 상황 및 대기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5" name="직선 화살표 연결선 34"/>
                    <p:cNvCxnSpPr>
                      <a:stCxn id="27" idx="3"/>
                      <a:endCxn id="34" idx="1"/>
                    </p:cNvCxnSpPr>
                    <p:nvPr/>
                  </p:nvCxnSpPr>
                  <p:spPr>
                    <a:xfrm>
                      <a:off x="6550765" y="2681159"/>
                      <a:ext cx="621703" cy="6190"/>
                    </a:xfrm>
                    <a:prstGeom prst="straightConnector1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직사각형 35"/>
                    <p:cNvSpPr/>
                    <p:nvPr/>
                  </p:nvSpPr>
                  <p:spPr>
                    <a:xfrm>
                      <a:off x="7157671" y="6287476"/>
                      <a:ext cx="3163041" cy="463551"/>
                    </a:xfrm>
                    <a:prstGeom prst="rect">
                      <a:avLst/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2.6.1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계정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 버전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7" name="직선 화살표 연결선 36"/>
                    <p:cNvCxnSpPr>
                      <a:stCxn id="32" idx="3"/>
                      <a:endCxn id="36" idx="1"/>
                    </p:cNvCxnSpPr>
                    <p:nvPr/>
                  </p:nvCxnSpPr>
                  <p:spPr>
                    <a:xfrm>
                      <a:off x="6559077" y="6519250"/>
                      <a:ext cx="598594" cy="0"/>
                    </a:xfrm>
                    <a:prstGeom prst="straightConnector1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4836265" y="3472987"/>
                    <a:ext cx="1612900" cy="792000"/>
                  </a:xfrm>
                  <a:prstGeom prst="rect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smtClean="0">
                        <a:solidFill>
                          <a:schemeClr val="tx1"/>
                        </a:solidFill>
                      </a:rPr>
                      <a:t>2.3</a:t>
                    </a:r>
                  </a:p>
                  <a:p>
                    <a:pPr algn="ctr"/>
                    <a:r>
                      <a:rPr lang="ko-KR" altLang="en-US" dirty="0" smtClean="0">
                        <a:solidFill>
                          <a:schemeClr val="tx1"/>
                        </a:solidFill>
                      </a:rPr>
                      <a:t>예약</a:t>
                    </a:r>
                    <a:endParaRPr lang="en-US" altLang="ko-KR" dirty="0" smtClean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" name="직선 화살표 연결선 19"/>
                  <p:cNvCxnSpPr>
                    <a:stCxn id="24" idx="3"/>
                    <a:endCxn id="19" idx="1"/>
                  </p:cNvCxnSpPr>
                  <p:nvPr/>
                </p:nvCxnSpPr>
                <p:spPr>
                  <a:xfrm>
                    <a:off x="4165601" y="3691831"/>
                    <a:ext cx="670664" cy="177158"/>
                  </a:xfrm>
                  <a:prstGeom prst="straightConnector1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/>
                  <p:cNvCxnSpPr>
                    <a:stCxn id="19" idx="3"/>
                    <a:endCxn id="22" idx="1"/>
                  </p:cNvCxnSpPr>
                  <p:nvPr/>
                </p:nvCxnSpPr>
                <p:spPr>
                  <a:xfrm flipV="1">
                    <a:off x="6449165" y="3859809"/>
                    <a:ext cx="598590" cy="9180"/>
                  </a:xfrm>
                  <a:prstGeom prst="straightConnector1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직사각형 21"/>
                  <p:cNvSpPr/>
                  <p:nvPr/>
                </p:nvSpPr>
                <p:spPr>
                  <a:xfrm>
                    <a:off x="7047755" y="3606603"/>
                    <a:ext cx="3163041" cy="506412"/>
                  </a:xfrm>
                  <a:prstGeom prst="rect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500" dirty="0" smtClean="0">
                        <a:solidFill>
                          <a:schemeClr val="tx1"/>
                        </a:solidFill>
                      </a:rPr>
                      <a:t>2.3.1 </a:t>
                    </a:r>
                    <a:r>
                      <a:rPr lang="ko-KR" altLang="en-US" sz="1500" dirty="0" smtClean="0">
                        <a:solidFill>
                          <a:schemeClr val="tx1"/>
                        </a:solidFill>
                      </a:rPr>
                      <a:t>예약</a:t>
                    </a:r>
                    <a:r>
                      <a:rPr lang="en-US" altLang="ko-KR" sz="1500" dirty="0" smtClean="0">
                        <a:solidFill>
                          <a:schemeClr val="tx1"/>
                        </a:solidFill>
                      </a:rPr>
                      <a:t> </a:t>
                    </a:r>
                    <a:endParaRPr lang="en-US" altLang="ko-KR" sz="15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" name="직사각형 16"/>
                <p:cNvSpPr/>
                <p:nvPr/>
              </p:nvSpPr>
              <p:spPr>
                <a:xfrm>
                  <a:off x="7377955" y="1963271"/>
                  <a:ext cx="2423942" cy="463550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500" dirty="0" smtClean="0">
                      <a:solidFill>
                        <a:schemeClr val="tx1"/>
                      </a:solidFill>
                    </a:rPr>
                    <a:t>2.1.2 </a:t>
                  </a:r>
                  <a:r>
                    <a:rPr lang="ko-KR" altLang="en-US" sz="1500" dirty="0" smtClean="0">
                      <a:solidFill>
                        <a:schemeClr val="tx1"/>
                      </a:solidFill>
                    </a:rPr>
                    <a:t>위치 기반 검색</a:t>
                  </a:r>
                  <a:endParaRPr lang="en-US" altLang="ko-KR" sz="15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4791711" y="4378360"/>
                <a:ext cx="1612900" cy="7920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2.4</a:t>
                </a:r>
              </a:p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관리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직선 화살표 연결선 11"/>
              <p:cNvCxnSpPr>
                <a:stCxn id="10" idx="3"/>
                <a:endCxn id="13" idx="1"/>
              </p:cNvCxnSpPr>
              <p:nvPr/>
            </p:nvCxnSpPr>
            <p:spPr>
              <a:xfrm flipV="1">
                <a:off x="6404611" y="4544107"/>
                <a:ext cx="598594" cy="23025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7003205" y="4290901"/>
                <a:ext cx="3163041" cy="506412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 smtClean="0">
                    <a:solidFill>
                      <a:schemeClr val="tx1"/>
                    </a:solidFill>
                  </a:rPr>
                  <a:t>2.4.1 </a:t>
                </a:r>
                <a:r>
                  <a:rPr lang="ko-KR" altLang="en-US" sz="1500" dirty="0" smtClean="0">
                    <a:solidFill>
                      <a:schemeClr val="tx1"/>
                    </a:solidFill>
                  </a:rPr>
                  <a:t>예약 </a:t>
                </a:r>
                <a:r>
                  <a:rPr lang="en-US" altLang="ko-KR" sz="1500" dirty="0" smtClean="0">
                    <a:solidFill>
                      <a:schemeClr val="tx1"/>
                    </a:solidFill>
                  </a:rPr>
                  <a:t>/ </a:t>
                </a:r>
                <a:r>
                  <a:rPr lang="ko-KR" altLang="en-US" sz="1500" dirty="0" smtClean="0">
                    <a:solidFill>
                      <a:schemeClr val="tx1"/>
                    </a:solidFill>
                  </a:rPr>
                  <a:t>대기 확인</a:t>
                </a:r>
                <a:r>
                  <a:rPr lang="en-US" altLang="ko-KR" sz="1500" dirty="0" smtClean="0">
                    <a:solidFill>
                      <a:schemeClr val="tx1"/>
                    </a:solidFill>
                  </a:rPr>
                  <a:t> </a:t>
                </a:r>
                <a:endParaRPr lang="en-US" altLang="ko-KR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998626" y="4889909"/>
                <a:ext cx="3163041" cy="506412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 smtClean="0">
                    <a:solidFill>
                      <a:schemeClr val="tx1"/>
                    </a:solidFill>
                  </a:rPr>
                  <a:t>2.4.2 </a:t>
                </a:r>
                <a:r>
                  <a:rPr lang="ko-KR" altLang="en-US" sz="1500" dirty="0" smtClean="0">
                    <a:solidFill>
                      <a:schemeClr val="tx1"/>
                    </a:solidFill>
                  </a:rPr>
                  <a:t>예약 </a:t>
                </a:r>
                <a:r>
                  <a:rPr lang="en-US" altLang="ko-KR" sz="1500" dirty="0" smtClean="0">
                    <a:solidFill>
                      <a:schemeClr val="tx1"/>
                    </a:solidFill>
                  </a:rPr>
                  <a:t>/ </a:t>
                </a:r>
                <a:r>
                  <a:rPr lang="ko-KR" altLang="en-US" sz="1500" dirty="0" smtClean="0">
                    <a:solidFill>
                      <a:schemeClr val="tx1"/>
                    </a:solidFill>
                  </a:rPr>
                  <a:t>대기 취소</a:t>
                </a:r>
                <a:r>
                  <a:rPr lang="en-US" altLang="ko-KR" sz="1500" dirty="0" smtClean="0">
                    <a:solidFill>
                      <a:schemeClr val="tx1"/>
                    </a:solidFill>
                  </a:rPr>
                  <a:t> </a:t>
                </a:r>
                <a:endParaRPr lang="en-US" altLang="ko-KR" sz="1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직선 화살표 연결선 14"/>
              <p:cNvCxnSpPr>
                <a:stCxn id="10" idx="3"/>
                <a:endCxn id="14" idx="1"/>
              </p:cNvCxnSpPr>
              <p:nvPr/>
            </p:nvCxnSpPr>
            <p:spPr>
              <a:xfrm>
                <a:off x="6404611" y="4774361"/>
                <a:ext cx="594014" cy="36875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직선 화살표 연결선 7"/>
            <p:cNvCxnSpPr>
              <a:stCxn id="24" idx="3"/>
              <a:endCxn id="10" idx="1"/>
            </p:cNvCxnSpPr>
            <p:nvPr/>
          </p:nvCxnSpPr>
          <p:spPr>
            <a:xfrm>
              <a:off x="4121047" y="3675055"/>
              <a:ext cx="670664" cy="112306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883886" y="1764986"/>
            <a:ext cx="24511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스퀘어 Bold" pitchFamily="50" charset="-127"/>
                <a:ea typeface="나눔스퀘어 Bold" pitchFamily="50" charset="-127"/>
              </a:rPr>
              <a:t>고객용</a:t>
            </a:r>
            <a:r>
              <a:rPr lang="en-US" altLang="ko-KR" sz="2300" b="1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2300" b="1" dirty="0" smtClean="0">
                <a:latin typeface="나눔스퀘어 Bold" pitchFamily="50" charset="-127"/>
                <a:ea typeface="나눔스퀘어 Bold" pitchFamily="50" charset="-127"/>
              </a:rPr>
              <a:t>음식점</a:t>
            </a:r>
            <a:r>
              <a:rPr lang="en-US" altLang="ko-KR" sz="2300" b="1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23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59882" y="4833773"/>
            <a:ext cx="1447179" cy="66978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2.5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후기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/>
          <p:cNvCxnSpPr>
            <a:endCxn id="39" idx="1"/>
          </p:cNvCxnSpPr>
          <p:nvPr/>
        </p:nvCxnSpPr>
        <p:spPr>
          <a:xfrm>
            <a:off x="4463946" y="3401672"/>
            <a:ext cx="595936" cy="176699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045860" y="5029815"/>
            <a:ext cx="2838047" cy="42826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2.5.1 </a:t>
            </a:r>
            <a:r>
              <a:rPr lang="ko-KR" altLang="en-US" sz="1500" dirty="0" smtClean="0">
                <a:solidFill>
                  <a:schemeClr val="tx1"/>
                </a:solidFill>
              </a:rPr>
              <a:t>후기 작성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>
            <a:stCxn id="39" idx="3"/>
            <a:endCxn id="41" idx="1"/>
          </p:cNvCxnSpPr>
          <p:nvPr/>
        </p:nvCxnSpPr>
        <p:spPr>
          <a:xfrm>
            <a:off x="6507061" y="5168666"/>
            <a:ext cx="538799" cy="7528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45" idx="1"/>
          </p:cNvCxnSpPr>
          <p:nvPr/>
        </p:nvCxnSpPr>
        <p:spPr>
          <a:xfrm flipV="1">
            <a:off x="9888013" y="3175045"/>
            <a:ext cx="591569" cy="36868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45" idx="1"/>
          </p:cNvCxnSpPr>
          <p:nvPr/>
        </p:nvCxnSpPr>
        <p:spPr>
          <a:xfrm>
            <a:off x="9908752" y="2777739"/>
            <a:ext cx="570830" cy="39730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0479582" y="2840568"/>
            <a:ext cx="1050624" cy="6689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SNS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공유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시스템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6024" y="1147770"/>
            <a:ext cx="182573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기존 설계</a:t>
            </a:r>
            <a:endParaRPr lang="en-US" altLang="ko-KR" sz="2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3886" y="1764986"/>
            <a:ext cx="24511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스퀘어 Bold" pitchFamily="50" charset="-127"/>
                <a:ea typeface="나눔스퀘어 Bold" pitchFamily="50" charset="-127"/>
              </a:rPr>
              <a:t>점주용</a:t>
            </a:r>
            <a:r>
              <a:rPr lang="en-US" altLang="ko-KR" sz="2300" b="1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2300" b="1" dirty="0" smtClean="0">
                <a:latin typeface="나눔스퀘어 Bold" pitchFamily="50" charset="-127"/>
                <a:ea typeface="나눔스퀘어 Bold" pitchFamily="50" charset="-127"/>
              </a:rPr>
              <a:t>음식점</a:t>
            </a:r>
            <a:r>
              <a:rPr lang="en-US" altLang="ko-KR" sz="2300" b="1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23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06315" y="1344520"/>
            <a:ext cx="9664701" cy="5007750"/>
            <a:chOff x="596900" y="1471520"/>
            <a:chExt cx="9664701" cy="5007750"/>
          </a:xfrm>
        </p:grpSpPr>
        <p:grpSp>
          <p:nvGrpSpPr>
            <p:cNvPr id="40" name="그룹 39"/>
            <p:cNvGrpSpPr/>
            <p:nvPr/>
          </p:nvGrpSpPr>
          <p:grpSpPr>
            <a:xfrm>
              <a:off x="596900" y="1471520"/>
              <a:ext cx="9664701" cy="5007750"/>
              <a:chOff x="660400" y="1446120"/>
              <a:chExt cx="9664701" cy="5007750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660400" y="2961580"/>
                <a:ext cx="1270000" cy="9271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buAutoNum type="arabicPeriod"/>
                </a:pPr>
                <a:r>
                  <a:rPr lang="ko-KR" altLang="en-US" dirty="0" smtClean="0">
                    <a:solidFill>
                      <a:schemeClr val="tx1"/>
                    </a:solidFill>
                  </a:rPr>
                  <a:t>메인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로그인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2654300" y="2961580"/>
                <a:ext cx="1612900" cy="9271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목록선택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(4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개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5" name="직선 화살표 연결선 44"/>
              <p:cNvCxnSpPr>
                <a:stCxn id="44" idx="3"/>
                <a:endCxn id="46" idx="1"/>
              </p:cNvCxnSpPr>
              <p:nvPr/>
            </p:nvCxnSpPr>
            <p:spPr>
              <a:xfrm flipV="1">
                <a:off x="4267200" y="1909670"/>
                <a:ext cx="683366" cy="151546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/>
              <p:cNvSpPr/>
              <p:nvPr/>
            </p:nvSpPr>
            <p:spPr>
              <a:xfrm>
                <a:off x="4950566" y="1446120"/>
                <a:ext cx="1612900" cy="9271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2.1</a:t>
                </a:r>
              </a:p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식당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950566" y="2435790"/>
                <a:ext cx="1612900" cy="9271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2.2</a:t>
                </a:r>
              </a:p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입력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직선 화살표 연결선 47"/>
              <p:cNvCxnSpPr>
                <a:stCxn id="43" idx="3"/>
                <a:endCxn id="44" idx="1"/>
              </p:cNvCxnSpPr>
              <p:nvPr/>
            </p:nvCxnSpPr>
            <p:spPr>
              <a:xfrm>
                <a:off x="1930400" y="3425130"/>
                <a:ext cx="7239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/>
              <p:cNvCxnSpPr>
                <a:stCxn id="44" idx="3"/>
                <a:endCxn id="47" idx="1"/>
              </p:cNvCxnSpPr>
              <p:nvPr/>
            </p:nvCxnSpPr>
            <p:spPr>
              <a:xfrm flipV="1">
                <a:off x="4267200" y="2899340"/>
                <a:ext cx="683366" cy="52579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/>
              <p:cNvSpPr/>
              <p:nvPr/>
            </p:nvSpPr>
            <p:spPr>
              <a:xfrm>
                <a:off x="4950566" y="5526770"/>
                <a:ext cx="1612900" cy="9271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2.5</a:t>
                </a:r>
              </a:p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설정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직선 화살표 연결선 50"/>
              <p:cNvCxnSpPr>
                <a:stCxn id="44" idx="3"/>
                <a:endCxn id="50" idx="1"/>
              </p:cNvCxnSpPr>
              <p:nvPr/>
            </p:nvCxnSpPr>
            <p:spPr>
              <a:xfrm>
                <a:off x="4267200" y="3425130"/>
                <a:ext cx="683366" cy="256519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/>
              <p:cNvSpPr/>
              <p:nvPr/>
            </p:nvSpPr>
            <p:spPr>
              <a:xfrm>
                <a:off x="7162060" y="2654855"/>
                <a:ext cx="2350240" cy="46355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2.2.1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식당 상황 입력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직선 화살표 연결선 52"/>
              <p:cNvCxnSpPr>
                <a:stCxn id="47" idx="3"/>
                <a:endCxn id="52" idx="1"/>
              </p:cNvCxnSpPr>
              <p:nvPr/>
            </p:nvCxnSpPr>
            <p:spPr>
              <a:xfrm flipV="1">
                <a:off x="6563466" y="2886630"/>
                <a:ext cx="598594" cy="1271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/>
              <p:cNvSpPr/>
              <p:nvPr/>
            </p:nvSpPr>
            <p:spPr>
              <a:xfrm>
                <a:off x="7162060" y="5743555"/>
                <a:ext cx="3163041" cy="46355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2.5.1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계정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dirty="0" err="1" smtClean="0">
                    <a:solidFill>
                      <a:schemeClr val="tx1"/>
                    </a:solidFill>
                  </a:rPr>
                  <a:t>앱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 버전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로그아웃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7162060" y="3369557"/>
                <a:ext cx="2515340" cy="46355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2.3.1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대기 확인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/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관리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직선 화살표 연결선 55"/>
              <p:cNvCxnSpPr>
                <a:stCxn id="50" idx="3"/>
                <a:endCxn id="54" idx="1"/>
              </p:cNvCxnSpPr>
              <p:nvPr/>
            </p:nvCxnSpPr>
            <p:spPr>
              <a:xfrm flipV="1">
                <a:off x="6563466" y="5975330"/>
                <a:ext cx="598594" cy="1499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직사각형 40"/>
            <p:cNvSpPr/>
            <p:nvPr/>
          </p:nvSpPr>
          <p:spPr>
            <a:xfrm>
              <a:off x="4887066" y="3452620"/>
              <a:ext cx="1612900" cy="92710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2.3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관리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/>
            <p:cNvCxnSpPr>
              <a:stCxn id="41" idx="3"/>
              <a:endCxn id="55" idx="1"/>
            </p:cNvCxnSpPr>
            <p:nvPr/>
          </p:nvCxnSpPr>
          <p:spPr>
            <a:xfrm flipV="1">
              <a:off x="6499966" y="3626732"/>
              <a:ext cx="598594" cy="28943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직사각형 56"/>
          <p:cNvSpPr/>
          <p:nvPr/>
        </p:nvSpPr>
        <p:spPr>
          <a:xfrm>
            <a:off x="5496481" y="4363460"/>
            <a:ext cx="1612900" cy="9271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2.4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후기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707974" y="4595235"/>
            <a:ext cx="2515340" cy="4635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2.4.1 </a:t>
            </a:r>
            <a:r>
              <a:rPr lang="ko-KR" altLang="en-US" dirty="0" smtClean="0">
                <a:solidFill>
                  <a:schemeClr val="tx1"/>
                </a:solidFill>
              </a:rPr>
              <a:t>후기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/>
          <p:cNvCxnSpPr>
            <a:stCxn id="57" idx="3"/>
            <a:endCxn id="58" idx="1"/>
          </p:cNvCxnSpPr>
          <p:nvPr/>
        </p:nvCxnSpPr>
        <p:spPr>
          <a:xfrm>
            <a:off x="7109381" y="4827010"/>
            <a:ext cx="59859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57" idx="1"/>
          </p:cNvCxnSpPr>
          <p:nvPr/>
        </p:nvCxnSpPr>
        <p:spPr>
          <a:xfrm>
            <a:off x="4813115" y="3323530"/>
            <a:ext cx="683366" cy="15034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82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2.1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시스템 구조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05170"/>
              </p:ext>
            </p:extLst>
          </p:nvPr>
        </p:nvGraphicFramePr>
        <p:xfrm>
          <a:off x="1724660" y="952150"/>
          <a:ext cx="9019540" cy="543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9770"/>
                <a:gridCol w="4509770"/>
              </a:tblGrid>
              <a:tr h="464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화면 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기능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813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1. 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로그인 화면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ID/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PW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입력</a:t>
                      </a:r>
                      <a:endParaRPr lang="en-US" altLang="ko-KR" sz="20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회원가입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1161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 </a:t>
                      </a:r>
                      <a:r>
                        <a:rPr lang="ko-KR" altLang="en-US" sz="20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메인화면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식당 검색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예약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관리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후기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설정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고객용 화면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식당상황 입력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후기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관리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점주용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813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2.1.1 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식당 검색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방문할 식당 검색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원하는 식당 이름 직접 입력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844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2.2.1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식당 상황 및 대기</a:t>
                      </a:r>
                      <a:endParaRPr lang="en-US" altLang="ko-KR" sz="20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고객용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만석일 경우 대기시간 표시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만석이 아닐 경우 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0</a:t>
                      </a:r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분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대기 여부 표시 기능</a:t>
                      </a:r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네 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/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아니오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471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2.3.1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예약</a:t>
                      </a:r>
                      <a:endParaRPr lang="en-US" altLang="ko-KR" sz="20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예약 날짜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시간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인원 선택</a:t>
                      </a:r>
                      <a:endParaRPr lang="en-US" altLang="ko-KR" sz="20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471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2.4.1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대기 확정 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/ 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관리</a:t>
                      </a:r>
                      <a:endParaRPr lang="en-US" altLang="ko-KR" sz="20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점주용</a:t>
                      </a:r>
                      <a:r>
                        <a:rPr lang="en-US" altLang="ko-KR" sz="20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들어온 대기 확정</a:t>
                      </a:r>
                      <a:endParaRPr lang="en-US" altLang="ko-KR" sz="20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현재 대기 인원 표시</a:t>
                      </a:r>
                      <a:endParaRPr lang="ko-KR" altLang="en-US" sz="2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59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2.1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시스템 구조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04679"/>
              </p:ext>
            </p:extLst>
          </p:nvPr>
        </p:nvGraphicFramePr>
        <p:xfrm>
          <a:off x="1586230" y="1317910"/>
          <a:ext cx="9019540" cy="493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9770"/>
                <a:gridCol w="4509770"/>
              </a:tblGrid>
              <a:tr h="464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화면 </a:t>
                      </a:r>
                      <a:endParaRPr lang="ko-KR" altLang="en-US" sz="26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기능</a:t>
                      </a:r>
                      <a:endParaRPr lang="ko-KR" altLang="en-US" sz="26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813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2.4.1 </a:t>
                      </a:r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식당 상황 및 대기</a:t>
                      </a:r>
                      <a:endParaRPr lang="en-US" altLang="ko-KR" sz="26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점주용</a:t>
                      </a:r>
                      <a:r>
                        <a:rPr lang="en-US" altLang="ko-KR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26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현재 인원</a:t>
                      </a:r>
                      <a:r>
                        <a:rPr lang="en-US" altLang="ko-KR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대기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시간 입력</a:t>
                      </a:r>
                      <a:endParaRPr lang="en-US" altLang="ko-KR" sz="26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만석일 경우 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n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분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만석이 아닐 경우 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0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분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78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2.4.1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대기 확정 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/ 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관리</a:t>
                      </a:r>
                      <a:endParaRPr lang="en-US" altLang="ko-KR" sz="26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점주용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26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들어온 대기 확정</a:t>
                      </a:r>
                      <a:endParaRPr lang="en-US" altLang="ko-KR" sz="26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현재 대기 인원 표시</a:t>
                      </a:r>
                      <a:endParaRPr lang="ko-KR" altLang="en-US" sz="26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830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2.4.2 </a:t>
                      </a:r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예약 확정 </a:t>
                      </a:r>
                      <a:r>
                        <a:rPr lang="en-US" altLang="ko-KR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/</a:t>
                      </a:r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관리</a:t>
                      </a:r>
                      <a:endParaRPr lang="en-US" altLang="ko-KR" sz="26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점주용</a:t>
                      </a:r>
                      <a:r>
                        <a:rPr lang="en-US" altLang="ko-KR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26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들어온 예약 표시</a:t>
                      </a:r>
                      <a:endParaRPr lang="en-US" altLang="ko-KR" sz="26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26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현재 예약 수 표시</a:t>
                      </a:r>
                      <a:endParaRPr lang="ko-KR" altLang="en-US" sz="26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51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2.5 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후기</a:t>
                      </a:r>
                      <a:endParaRPr lang="en-US" altLang="ko-KR" sz="26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후기 작성 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/ 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확인</a:t>
                      </a:r>
                      <a:endParaRPr lang="ko-KR" altLang="en-US" sz="26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471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2.6 </a:t>
                      </a:r>
                      <a:r>
                        <a:rPr lang="ko-KR" altLang="en-US" sz="2600" b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설정</a:t>
                      </a:r>
                      <a:endParaRPr lang="en-US" altLang="ko-KR" sz="2600" b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계정 관리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로그 아웃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600" baseline="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앱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버전</a:t>
                      </a:r>
                      <a:r>
                        <a:rPr lang="en-US" altLang="ko-KR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26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제작자들</a:t>
                      </a:r>
                      <a:endParaRPr lang="en-US" altLang="ko-KR" sz="26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9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모듈 설명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51174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ko-KR" altLang="en-US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로그인 화면</a:t>
            </a:r>
            <a:endParaRPr lang="en-US" altLang="ko-KR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0" t="25284" r="27750" b="24272"/>
          <a:stretch/>
        </p:blipFill>
        <p:spPr bwMode="auto">
          <a:xfrm>
            <a:off x="902017" y="2012708"/>
            <a:ext cx="5193981" cy="46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8400" y="2453640"/>
            <a:ext cx="522732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아이디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비밀번호 입력 후 로그인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회원가입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회원가입 목록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: ID , PW,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이름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나이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성별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고객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점주 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로그인 버튼 클릭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메인 화면으로 전환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0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589592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05470" y="59688"/>
            <a:ext cx="23810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목차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9767" y="920172"/>
            <a:ext cx="6096000" cy="694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2.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시스템 설계  </a:t>
            </a:r>
          </a:p>
          <a:p>
            <a:pPr>
              <a:lnSpc>
                <a:spcPct val="125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2.1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시스템 구조 </a:t>
            </a:r>
          </a:p>
          <a:p>
            <a:pPr>
              <a:lnSpc>
                <a:spcPct val="125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2.2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모듈 설명 </a:t>
            </a:r>
          </a:p>
          <a:p>
            <a:pPr>
              <a:lnSpc>
                <a:spcPct val="125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데이터베이스 설계 </a:t>
            </a:r>
          </a:p>
          <a:p>
            <a:pPr>
              <a:lnSpc>
                <a:spcPct val="125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구현 </a:t>
            </a:r>
            <a:endParaRPr lang="en-US" altLang="ko-KR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5.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시험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6. 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요구분석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참조표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추적성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기능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프로세스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모듈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시험요소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7.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기대 효과 및 활용 방안 </a:t>
            </a:r>
            <a:endParaRPr lang="en-US" altLang="ko-KR" sz="24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8.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결론 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9.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참고문헌 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10. 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부록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프로그램 코드 및 보고서들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 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나눔스퀘어 ExtraBold" pitchFamily="50" charset="-127"/>
                <a:ea typeface="나눔스퀘어 ExtraBold" pitchFamily="50" charset="-127"/>
              </a:rPr>
              <a:t>*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별첨 </a:t>
            </a:r>
            <a:endParaRPr lang="en-US" altLang="ko-KR" sz="2400" b="1" dirty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7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모듈 설명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51174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 </a:t>
            </a:r>
            <a:r>
              <a:rPr lang="ko-KR" altLang="en-US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메인 화면</a:t>
            </a:r>
            <a:endParaRPr lang="en-US" altLang="ko-KR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5" t="25333" r="26750" b="23555"/>
          <a:stretch/>
        </p:blipFill>
        <p:spPr bwMode="auto">
          <a:xfrm>
            <a:off x="902018" y="1798319"/>
            <a:ext cx="5483542" cy="475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61760" y="1521008"/>
            <a:ext cx="52273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식당검색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예약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관리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후기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설정의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각각 버튼은 다음 </a:t>
            </a:r>
            <a:r>
              <a:rPr lang="ko-KR" altLang="en-US" sz="2700" dirty="0" err="1" smtClean="0">
                <a:latin typeface="나눔스퀘어 Bold" pitchFamily="50" charset="-127"/>
                <a:ea typeface="나눔스퀘어 Bold" pitchFamily="50" charset="-127"/>
              </a:rPr>
              <a:t>액티비티로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 전환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식당검색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근처 혹은 원하는 식당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검색 가능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관리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예약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대기 관리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후기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고객은 후기 작성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점주는 후기 관리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설정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2700" dirty="0" err="1" smtClean="0">
                <a:latin typeface="나눔스퀘어 Bold" pitchFamily="50" charset="-127"/>
                <a:ea typeface="나눔스퀘어 Bold" pitchFamily="50" charset="-127"/>
              </a:rPr>
              <a:t>앱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 버전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로그아웃 등 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9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모듈 설명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51174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2.1.1 </a:t>
            </a:r>
            <a:r>
              <a:rPr lang="ko-KR" altLang="en-US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검색</a:t>
            </a:r>
            <a:endParaRPr lang="en-US" altLang="ko-KR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39840" y="2999288"/>
            <a:ext cx="5227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식당 목록 중 하나 선택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확인 버튼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대기 시간 정보에 대한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err="1" smtClean="0">
                <a:latin typeface="나눔스퀘어 Bold" pitchFamily="50" charset="-127"/>
                <a:ea typeface="나눔스퀘어 Bold" pitchFamily="50" charset="-127"/>
              </a:rPr>
              <a:t>액티비티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 화면으로 전환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0" t="26000" r="29000" b="37000"/>
          <a:stretch/>
        </p:blipFill>
        <p:spPr bwMode="auto">
          <a:xfrm>
            <a:off x="902019" y="1783080"/>
            <a:ext cx="5289790" cy="458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7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모듈 설명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519398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ExtraBold" pitchFamily="50" charset="-127"/>
                <a:ea typeface="나눔스퀘어 ExtraBold" pitchFamily="50" charset="-127"/>
              </a:rPr>
              <a:t>2.2.1</a:t>
            </a:r>
            <a:r>
              <a:rPr lang="ko-KR" altLang="en-US" sz="2800" dirty="0">
                <a:latin typeface="나눔스퀘어 ExtraBold" pitchFamily="50" charset="-127"/>
                <a:ea typeface="나눔스퀘어 ExtraBold" pitchFamily="50" charset="-127"/>
              </a:rPr>
              <a:t> 식당 상황 및 </a:t>
            </a:r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대기</a:t>
            </a:r>
            <a:r>
              <a:rPr lang="en-US" altLang="ko-KR" sz="2800" dirty="0" smtClean="0">
                <a:latin typeface="나눔스퀘어 ExtraBold" pitchFamily="50" charset="-127"/>
                <a:ea typeface="나눔스퀘어 ExtraBold" pitchFamily="50" charset="-127"/>
              </a:rPr>
              <a:t> (</a:t>
            </a:r>
            <a:r>
              <a:rPr lang="ko-KR" altLang="en-US" sz="2800" dirty="0">
                <a:latin typeface="나눔스퀘어 ExtraBold" pitchFamily="50" charset="-127"/>
                <a:ea typeface="나눔스퀘어 ExtraBold" pitchFamily="50" charset="-127"/>
              </a:rPr>
              <a:t>고객용</a:t>
            </a:r>
            <a:r>
              <a:rPr lang="en-US" altLang="ko-KR" sz="2800" dirty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55080" y="2420168"/>
            <a:ext cx="52273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현재 예상 대기 시간을 보고 대기</a:t>
            </a:r>
            <a:r>
              <a:rPr lang="en-US" altLang="ko-KR" sz="27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여부</a:t>
            </a:r>
            <a:r>
              <a:rPr lang="en-US" altLang="ko-KR" sz="27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선택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대기 할 경우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대기 인원을 설정하여 확인 버튼 누름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대기 인원 정보가 데이터 베이스에 저장됨</a:t>
            </a:r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5" t="25334" r="43500" b="23111"/>
          <a:stretch/>
        </p:blipFill>
        <p:spPr bwMode="auto">
          <a:xfrm>
            <a:off x="860853" y="1974608"/>
            <a:ext cx="2622915" cy="457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6000" r="43500" b="23333"/>
          <a:stretch/>
        </p:blipFill>
        <p:spPr bwMode="auto">
          <a:xfrm>
            <a:off x="3499008" y="1974607"/>
            <a:ext cx="2596992" cy="448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8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589592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모듈 설명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555974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ExtraBold" pitchFamily="50" charset="-127"/>
                <a:ea typeface="나눔스퀘어 ExtraBold" pitchFamily="50" charset="-127"/>
              </a:rPr>
              <a:t>2.2.1</a:t>
            </a:r>
            <a:r>
              <a:rPr lang="ko-KR" altLang="en-US" sz="2800" dirty="0">
                <a:latin typeface="나눔스퀘어 ExtraBold" pitchFamily="50" charset="-127"/>
                <a:ea typeface="나눔스퀘어 ExtraBold" pitchFamily="50" charset="-127"/>
              </a:rPr>
              <a:t> 식당 상황 및 </a:t>
            </a:r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대기</a:t>
            </a:r>
            <a:r>
              <a:rPr lang="en-US" altLang="ko-KR" sz="2800" dirty="0" smtClean="0">
                <a:latin typeface="나눔스퀘어 ExtraBold" pitchFamily="50" charset="-127"/>
                <a:ea typeface="나눔스퀘어 ExtraBold" pitchFamily="50" charset="-127"/>
              </a:rPr>
              <a:t> (</a:t>
            </a:r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800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5729" y="2605920"/>
            <a:ext cx="522732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현재인원수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(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수용가능 인원 수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),</a:t>
            </a: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예상대기시간을 입력한 후 완료 버튼을 통해 데이터를 고객용에 전송함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45" y="1608061"/>
            <a:ext cx="2776726" cy="50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모듈 설명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5969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 ExtraBold" pitchFamily="50" charset="-127"/>
                <a:ea typeface="나눔스퀘어 ExtraBold" pitchFamily="50" charset="-127"/>
              </a:rPr>
              <a:t>2.3.1 </a:t>
            </a:r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예약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7920" y="2501279"/>
            <a:ext cx="5227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예약할 식당 선택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날짜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시간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인원수를 입력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하고 예약</a:t>
            </a:r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예약버튼을 누르면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Toast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를 통해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예약되었다는 메시지 출력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2" t="25333" r="28624" b="36223"/>
          <a:stretch/>
        </p:blipFill>
        <p:spPr bwMode="auto">
          <a:xfrm>
            <a:off x="879410" y="1790700"/>
            <a:ext cx="5277344" cy="470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모듈 설명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 ExtraBold" pitchFamily="50" charset="-127"/>
                <a:ea typeface="나눔스퀘어 ExtraBold" pitchFamily="50" charset="-127"/>
              </a:rPr>
              <a:t>2.5 </a:t>
            </a:r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후기</a:t>
            </a:r>
            <a:r>
              <a:rPr lang="en-US" altLang="ko-KR" sz="28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800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고객용</a:t>
            </a:r>
            <a:r>
              <a:rPr lang="en-US" altLang="ko-KR" sz="2800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7920" y="2501279"/>
            <a:ext cx="522732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Edit Text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를 이용해 후기 작성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27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식당 이름은 이름 데이터를 받아오는 방법 혹은 직접 </a:t>
            </a:r>
            <a:r>
              <a:rPr lang="en-US" altLang="ko-KR" sz="2700" dirty="0" smtClean="0">
                <a:latin typeface="나눔스퀘어 Bold" pitchFamily="50" charset="-127"/>
                <a:ea typeface="나눔스퀘어 Bold" pitchFamily="50" charset="-127"/>
              </a:rPr>
              <a:t>edit text</a:t>
            </a:r>
            <a:r>
              <a:rPr lang="ko-KR" altLang="en-US" sz="2700" dirty="0" smtClean="0">
                <a:latin typeface="나눔스퀘어 Bold" pitchFamily="50" charset="-127"/>
                <a:ea typeface="나눔스퀘어 Bold" pitchFamily="50" charset="-127"/>
              </a:rPr>
              <a:t>를 이용해 작성하는 방법 이용</a:t>
            </a:r>
            <a:endParaRPr lang="en-US" altLang="ko-KR" sz="27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6" t="25555" r="26625" b="22667"/>
          <a:stretch/>
        </p:blipFill>
        <p:spPr bwMode="auto">
          <a:xfrm>
            <a:off x="792274" y="1899029"/>
            <a:ext cx="5044646" cy="441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9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데이터 베이스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데이터 베이스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272" y="1726058"/>
            <a:ext cx="31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호스팅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(cafe24) </a:t>
            </a:r>
            <a:r>
              <a:rPr lang="ko-KR" altLang="en-US" dirty="0" smtClean="0"/>
              <a:t>구입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3" y="2334965"/>
            <a:ext cx="8871406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데이터 베이스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데이터 베이스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272" y="1726058"/>
            <a:ext cx="231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FileZila</a:t>
            </a:r>
            <a:r>
              <a:rPr lang="ko-KR" altLang="en-US" dirty="0" smtClean="0"/>
              <a:t>를 이용해 데이터 베이스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099" y="850637"/>
            <a:ext cx="7175336" cy="57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데이터 베이스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데이터 베이스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9114" y="1194978"/>
            <a:ext cx="64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phpMyAdimin</a:t>
            </a:r>
            <a:r>
              <a:rPr lang="ko-KR" altLang="en-US" dirty="0" smtClean="0"/>
              <a:t>을 통해 데이터 베이스에서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16" y="1910724"/>
            <a:ext cx="9028901" cy="45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4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데이터 베이스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데이터 베이스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9114" y="1194978"/>
            <a:ext cx="64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phpMyAdimin</a:t>
            </a:r>
            <a:r>
              <a:rPr lang="ko-KR" altLang="en-US" dirty="0" smtClean="0"/>
              <a:t>을 통해 데이터 베이스에서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16" y="1910724"/>
            <a:ext cx="9028901" cy="45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13020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6983"/>
            <a:ext cx="3478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프로젝트 개요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9636" y="2582336"/>
            <a:ext cx="979272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500" dirty="0" smtClean="0">
                <a:latin typeface="나눔스퀘어 ExtraBold" pitchFamily="50" charset="-127"/>
                <a:ea typeface="나눔스퀘어 ExtraBold" pitchFamily="50" charset="-127"/>
              </a:rPr>
              <a:t>편리한 음식점 예약 </a:t>
            </a:r>
            <a:r>
              <a:rPr lang="en-US" altLang="ko-KR" sz="3500" dirty="0" smtClean="0">
                <a:latin typeface="나눔스퀘어 ExtraBold" pitchFamily="50" charset="-127"/>
                <a:ea typeface="나눔스퀘어 ExtraBold" pitchFamily="50" charset="-127"/>
              </a:rPr>
              <a:t>/ </a:t>
            </a:r>
            <a:r>
              <a:rPr lang="ko-KR" altLang="en-US" sz="3500" dirty="0" smtClean="0">
                <a:latin typeface="나눔스퀘어 ExtraBold" pitchFamily="50" charset="-127"/>
                <a:ea typeface="나눔스퀘어 ExtraBold" pitchFamily="50" charset="-127"/>
              </a:rPr>
              <a:t>대기 </a:t>
            </a:r>
            <a:r>
              <a:rPr lang="ko-KR" altLang="en-US" sz="3500" dirty="0" err="1" smtClean="0">
                <a:latin typeface="나눔스퀘어 ExtraBold" pitchFamily="50" charset="-127"/>
                <a:ea typeface="나눔스퀘어 ExtraBold" pitchFamily="50" charset="-127"/>
              </a:rPr>
              <a:t>어플</a:t>
            </a:r>
            <a:endParaRPr lang="en-US" altLang="ko-KR" sz="35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endParaRPr lang="en-US" altLang="ko-KR" sz="3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핸드폰을 이용하여 대기가 발생할 경우</a:t>
            </a:r>
            <a:r>
              <a:rPr lang="en-US" altLang="ko-KR" sz="30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3000" dirty="0" err="1" smtClean="0">
                <a:latin typeface="나눔스퀘어 Bold" pitchFamily="50" charset="-127"/>
                <a:ea typeface="나눔스퀘어 Bold" pitchFamily="50" charset="-127"/>
              </a:rPr>
              <a:t>어플을</a:t>
            </a: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 이용하여 대기 순번을 받고</a:t>
            </a:r>
            <a:r>
              <a:rPr lang="en-US" altLang="ko-KR" sz="30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예약이 필요한 경우 전화 대신 </a:t>
            </a:r>
            <a:r>
              <a:rPr lang="ko-KR" altLang="en-US" sz="3000" dirty="0" err="1" smtClean="0">
                <a:latin typeface="나눔스퀘어 Bold" pitchFamily="50" charset="-127"/>
                <a:ea typeface="나눔스퀘어 Bold" pitchFamily="50" charset="-127"/>
              </a:rPr>
              <a:t>어플로</a:t>
            </a: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 예약한다</a:t>
            </a:r>
            <a:r>
              <a:rPr lang="en-US" altLang="ko-KR" sz="30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5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데이터 베이스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데이터 베이스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9114" y="1194978"/>
            <a:ext cx="64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EditPlus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php</a:t>
            </a:r>
            <a:r>
              <a:rPr lang="ko-KR" altLang="en-US" dirty="0" smtClean="0"/>
              <a:t>코드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74" y="1745902"/>
            <a:ext cx="8140918" cy="38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데이터 베이스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데이터 베이스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9114" y="1194978"/>
            <a:ext cx="64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EditPlus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php</a:t>
            </a:r>
            <a:r>
              <a:rPr lang="ko-KR" altLang="en-US" dirty="0" smtClean="0"/>
              <a:t>코드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46" y="1675841"/>
            <a:ext cx="8389194" cy="37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데이터 베이스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데이터 베이스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9114" y="1194978"/>
            <a:ext cx="64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EditPlus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php</a:t>
            </a:r>
            <a:r>
              <a:rPr lang="ko-KR" altLang="en-US" dirty="0" smtClean="0"/>
              <a:t>코드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53" y="1895523"/>
            <a:ext cx="8238692" cy="343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데이터 베이스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데이터 베이스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9114" y="1194978"/>
            <a:ext cx="64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EditPlus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php</a:t>
            </a:r>
            <a:r>
              <a:rPr lang="ko-KR" altLang="en-US" dirty="0" smtClean="0"/>
              <a:t>코드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41" y="2017728"/>
            <a:ext cx="9640316" cy="34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데이터 베이스 설계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018" y="1041090"/>
            <a:ext cx="28775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 ExtraBold" pitchFamily="50" charset="-127"/>
                <a:ea typeface="나눔스퀘어 ExtraBold" pitchFamily="50" charset="-127"/>
              </a:rPr>
              <a:t>데이터 베이스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9114" y="1194978"/>
            <a:ext cx="64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EditPlus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php</a:t>
            </a:r>
            <a:r>
              <a:rPr lang="ko-KR" altLang="en-US" dirty="0" smtClean="0"/>
              <a:t>코드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13" y="1782626"/>
            <a:ext cx="6700223" cy="41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0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7" y="1118996"/>
            <a:ext cx="4233863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세부 시나리오 또는 운영 절차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27760" y="192924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&lt;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점주의 경우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&gt;</a:t>
            </a:r>
          </a:p>
          <a:p>
            <a:pPr marL="342900" indent="-342900">
              <a:buAutoNum type="arabicPeriod"/>
            </a:pP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만석일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경우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예상 대기시간을 입력한다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현재 대기 가능한 인원을 입력한다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대기 알림이 들어올 경우 확인하고 대기 확정한다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4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&lt;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고객의 경우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&gt;</a:t>
            </a: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만석일 경우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예상 대기시간을 확인한다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현재 대기 가능한 인원 확인한다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3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대기 여부를 결정한다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4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대기 확정 알림을 기다린다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ko-KR" altLang="en-US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29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세부 시나리오 또는 운영 절차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2217" y="3511790"/>
            <a:ext cx="1480340" cy="1839385"/>
            <a:chOff x="815537" y="2688830"/>
            <a:chExt cx="1480340" cy="183938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37" y="2688830"/>
              <a:ext cx="1480340" cy="148034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252538" y="4128105"/>
              <a:ext cx="791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 Bold" pitchFamily="50" charset="-127"/>
                  <a:ea typeface="나눔스퀘어 Bold" pitchFamily="50" charset="-127"/>
                </a:rPr>
                <a:t>고객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97" y="2467855"/>
            <a:ext cx="1479205" cy="1479205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9" idx="3"/>
            <a:endCxn id="7" idx="1"/>
          </p:cNvCxnSpPr>
          <p:nvPr/>
        </p:nvCxnSpPr>
        <p:spPr>
          <a:xfrm flipV="1">
            <a:off x="2402557" y="3207458"/>
            <a:ext cx="1429840" cy="10445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25874" y="3947060"/>
            <a:ext cx="164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검색 </a:t>
            </a:r>
            <a:r>
              <a:rPr lang="en-US" altLang="ko-KR" sz="2000" dirty="0" smtClean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 대기 </a:t>
            </a:r>
            <a:r>
              <a:rPr lang="en-US" altLang="ko-KR" sz="2000" dirty="0" smtClean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예약</a:t>
            </a:r>
            <a:endParaRPr lang="ko-KR" altLang="en-US" sz="20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595319" y="3501295"/>
            <a:ext cx="1480340" cy="1839385"/>
            <a:chOff x="815537" y="2688830"/>
            <a:chExt cx="1480340" cy="183938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37" y="2688830"/>
              <a:ext cx="1480340" cy="14803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52538" y="4128105"/>
              <a:ext cx="791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 Bold" pitchFamily="50" charset="-127"/>
                  <a:ea typeface="나눔스퀘어 Bold" pitchFamily="50" charset="-127"/>
                </a:rPr>
                <a:t>점주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2467855"/>
            <a:ext cx="1479205" cy="1479205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8" idx="1"/>
            <a:endCxn id="16" idx="3"/>
          </p:cNvCxnSpPr>
          <p:nvPr/>
        </p:nvCxnSpPr>
        <p:spPr>
          <a:xfrm flipH="1" flipV="1">
            <a:off x="8306725" y="3207458"/>
            <a:ext cx="1288594" cy="103400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81782" y="3887522"/>
            <a:ext cx="164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대기 </a:t>
            </a:r>
            <a:r>
              <a:rPr lang="en-US" altLang="ko-KR" sz="2000" dirty="0" smtClean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예약</a:t>
            </a:r>
            <a:endParaRPr lang="en-US" altLang="ko-KR" sz="2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정보 입력</a:t>
            </a:r>
            <a:endParaRPr lang="ko-KR" altLang="en-US" sz="2000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37" name="직선 화살표 연결선 36"/>
          <p:cNvCxnSpPr>
            <a:stCxn id="16" idx="1"/>
            <a:endCxn id="7" idx="3"/>
          </p:cNvCxnSpPr>
          <p:nvPr/>
        </p:nvCxnSpPr>
        <p:spPr>
          <a:xfrm flipH="1">
            <a:off x="5311602" y="3207458"/>
            <a:ext cx="151591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5311602" y="3501295"/>
            <a:ext cx="1584959" cy="270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272835" y="3745517"/>
            <a:ext cx="184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받은 정보 전달</a:t>
            </a:r>
            <a:endParaRPr lang="ko-KR" altLang="en-US" sz="20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56731" y="4595408"/>
            <a:ext cx="281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*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하나의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어플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내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데이베이스를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통해 정보 전달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233018" y="2895600"/>
            <a:ext cx="1515918" cy="10514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8555706" y="3030609"/>
            <a:ext cx="1164306" cy="94137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7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1810496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로그인 화면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9" y="1465884"/>
            <a:ext cx="2572702" cy="5288333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65720" y="615468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"@+id/loginButton"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"362dp"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"43dp"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:layout_marginStart=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"16dp"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:layout_marginLeft=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"16dp"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"16dp"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:layout_marginEnd=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:layout_marginRight=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"로그인"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:layout_constraintEnd_toEndOf=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"parent"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:layout_constraintHorizontal_bias=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"0.32"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:layout_constraintStart_toStartOf=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"parent"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:layout_constraintTop_toBottomOf=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"@+id/passwordText"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"20dp"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:textStyle=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"bold"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"@+id/registerButton"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"회원가입"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:textAppearance=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style/TextAppearance.AppCompat.Button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:layout_constraintEnd_toEndOf=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"parent"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:layout_constraintHorizontal_bias=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"0.498"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:layout_constraintStart_toStartOf=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"parent"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:layout_constraintTop_toBottomOf=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"@+id/loginButton" 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endParaRPr kumimoji="1" lang="ko-KR" altLang="ko-KR" sz="12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35680" y="691668"/>
            <a:ext cx="6096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EditText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"@+id/idText"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"379dp"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:layout_marginStart=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"16dp"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:layout_marginLeft=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"16dp"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"16dp"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:layout_marginEnd=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:layout_marginRight=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:ems=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"10"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:hint=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"아이디"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:inputType=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"textPersonName"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:layout_constraintEnd_toEndOf=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"parent"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:layout_constraintHorizontal_bias=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"0.0"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:layout_constraintStart_toStartOf=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"parent"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:layout_constraintTop_toTopOf=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"parent"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EditText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"@+id/passwordText"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"379dp"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:layout_marginStart=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"16dp"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:layout_marginLeft=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"16dp"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:layout_marginEnd=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:layout_marginRight=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"8dp"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:ems=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"10"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:hint=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"비밀번호"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:inputType=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"textPassword"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:layout_constraintEnd_toEndOf=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"parent"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:layout_constraintHorizontal_bias=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"0.0"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:layout_constraintStart_toStartOf=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"parent"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:layout_constraintTop_toBottomOf=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"@+id/idText" 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ko-KR" altLang="ko-KR" sz="12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1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1810496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메인 화면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8" y="1432560"/>
            <a:ext cx="2535606" cy="5212080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650051" y="254329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11880" y="693040"/>
            <a:ext cx="6096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"150dp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"@+id/searchButton"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"식당검색"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"@+id/resButton"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"예약"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&lt;/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lang="ko-KR" altLang="en-US" sz="12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391400" y="626090"/>
            <a:ext cx="6096000" cy="63555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"@+id/controlButton"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"관리"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"@+id/commentButton"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"후기"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"@+id/settingButton"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"설정"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kumimoji="1" lang="ko-KR" altLang="ko-KR" sz="11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82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846610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로그인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8" y="1406420"/>
            <a:ext cx="2846610" cy="51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3478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1.1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배경 및 필요성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29496" y="2123738"/>
            <a:ext cx="514434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음식점 방문 전까지 대기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여부를확인할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수 없고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현장에서 대기</a:t>
            </a:r>
            <a:r>
              <a:rPr lang="en-US" altLang="ko-KR" sz="28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순번을 받은 뒤 음식점 근처에서</a:t>
            </a:r>
            <a:r>
              <a:rPr lang="en-US" altLang="ko-KR" sz="28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대기하거나 음식점 앞에서 대기하며 시간을 허비한다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algn="just"/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휴대전화로 자리가 나면 연락을 받는 경우도 있지만 이마저도 근처에서 바로 올 수 있는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상태여야한다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ko-KR" altLang="en-US" sz="2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4340336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문제점 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지나친 시간낭비</a:t>
            </a:r>
            <a:endParaRPr lang="en-US" altLang="ko-KR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/>
          <a:stretch/>
        </p:blipFill>
        <p:spPr>
          <a:xfrm>
            <a:off x="776331" y="2093258"/>
            <a:ext cx="5646485" cy="35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7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56350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로그인 화면 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 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8698" y="1379577"/>
            <a:ext cx="723614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protected void 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super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.onCreate(savedInstanceState);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setContentView(R.layout.</a:t>
            </a:r>
            <a:r>
              <a:rPr kumimoji="1" lang="ko-KR" altLang="ko-KR" sz="14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activity_main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EditText idText = (EditText) findViewById(R.id.</a:t>
            </a:r>
            <a:r>
              <a:rPr kumimoji="1" lang="ko-KR" altLang="ko-KR" sz="14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idText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EditText passwordText = (EditText) findViewById(R.id.</a:t>
            </a:r>
            <a:r>
              <a:rPr kumimoji="1" lang="ko-KR" altLang="ko-KR" sz="14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passwordText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Button loginButton = (Button) findViewById(R.id.</a:t>
            </a:r>
            <a:r>
              <a:rPr kumimoji="1" lang="ko-KR" altLang="ko-KR" sz="14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loginButton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TextView registerButton =(TextView) findViewById(R.id.</a:t>
            </a:r>
            <a:r>
              <a:rPr kumimoji="1" lang="ko-KR" altLang="ko-KR" sz="14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registerButton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registerButton.setOnClickListener(</a:t>
            </a:r>
            <a:r>
              <a:rPr kumimoji="1" lang="ko-KR" altLang="ko-KR" sz="14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</a:t>
            </a:r>
            <a:r>
              <a:rPr kumimoji="1" lang="en-US" altLang="ko-KR" sz="14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</a:t>
            </a:r>
            <a:r>
              <a:rPr kumimoji="1" lang="ko-KR" altLang="ko-KR" sz="14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View.OnClickListener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() {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4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onClick(View view) {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Intent registerIntent = 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Intent(MainActivity.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RegisterActivity.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class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MainActivity.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.startActivity(registerIntent);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}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loginButton.setOnClickListener(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View.OnClickListener() {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4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onClick(View view) {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Intent registerIntent = 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Intent(MainActivity.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Main2Activity.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class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MainActivity.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.startActivity(registerIntent);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}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});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}</a:t>
            </a:r>
            <a:endParaRPr kumimoji="1" lang="ko-KR" altLang="ko-KR" sz="14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6640" y="1602939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회원 가입 버튼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로그인 버튼 각각 </a:t>
            </a:r>
            <a:r>
              <a:rPr lang="ko-KR" altLang="en-US" sz="2400" dirty="0" err="1" smtClean="0">
                <a:latin typeface="나눔스퀘어 Bold" pitchFamily="50" charset="-127"/>
                <a:ea typeface="나눔스퀘어 Bold" pitchFamily="50" charset="-127"/>
              </a:rPr>
              <a:t>클릭시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400" dirty="0" err="1" smtClean="0">
                <a:latin typeface="나눔스퀘어 Bold" pitchFamily="50" charset="-127"/>
                <a:ea typeface="나눔스퀘어 Bold" pitchFamily="50" charset="-127"/>
              </a:rPr>
              <a:t>OnClickListenr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, Intent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명령어를 통해 화면 전환 구현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EX)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회원 가입 버튼 클릭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&gt;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회원 가입 페이지로 이동</a:t>
            </a:r>
            <a:endParaRPr lang="ko-KR" altLang="en-US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2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596" y="844676"/>
            <a:ext cx="3231084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5" y="1404600"/>
            <a:ext cx="2886354" cy="52479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35680" y="691668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/>
              <a:t>&lt;</a:t>
            </a:r>
            <a:r>
              <a:rPr lang="en-US" altLang="ko-KR" sz="1200" b="1" dirty="0" err="1"/>
              <a:t>LinearLayout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match_parent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match_parent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</a:t>
            </a:r>
            <a:r>
              <a:rPr lang="en-US" altLang="ko-KR" sz="1200" b="1" dirty="0" err="1"/>
              <a:t>android:orientation</a:t>
            </a:r>
            <a:r>
              <a:rPr lang="en-US" altLang="ko-KR" sz="1200" b="1" dirty="0"/>
              <a:t>="vertical"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&lt;</a:t>
            </a:r>
            <a:r>
              <a:rPr lang="en-US" altLang="ko-KR" sz="1200" b="1" dirty="0" err="1"/>
              <a:t>LinearLayout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match_parent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android:orientation</a:t>
            </a:r>
            <a:r>
              <a:rPr lang="en-US" altLang="ko-KR" sz="1200" b="1" dirty="0"/>
              <a:t>="vertical"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</a:t>
            </a:r>
            <a:r>
              <a:rPr lang="en-US" altLang="ko-KR" sz="1200" b="1" dirty="0" err="1"/>
              <a:t>TextView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회원가입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android:textSize</a:t>
            </a:r>
            <a:r>
              <a:rPr lang="en-US" altLang="ko-KR" sz="1200" b="1" dirty="0"/>
              <a:t>="30dp"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android:textStyle</a:t>
            </a:r>
            <a:r>
              <a:rPr lang="en-US" altLang="ko-KR" sz="1200" b="1" dirty="0"/>
              <a:t>="bold"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android:layout_marginBottom</a:t>
            </a:r>
            <a:r>
              <a:rPr lang="en-US" altLang="ko-KR" sz="1200" b="1" dirty="0"/>
              <a:t>="10dp"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&lt;/</a:t>
            </a:r>
            <a:r>
              <a:rPr lang="en-US" altLang="ko-KR" sz="1200" b="1" dirty="0" err="1"/>
              <a:t>LinearLayout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&lt;</a:t>
            </a:r>
            <a:r>
              <a:rPr lang="en-US" altLang="ko-KR" sz="1200" b="1" dirty="0" err="1"/>
              <a:t>LinearLayout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match_parent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match_parent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android:orientation</a:t>
            </a:r>
            <a:r>
              <a:rPr lang="en-US" altLang="ko-KR" sz="1200" b="1" dirty="0"/>
              <a:t>="vertical"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kumimoji="1" lang="ko-KR" altLang="ko-KR" sz="12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46022" y="691668"/>
            <a:ext cx="5352836" cy="2225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&lt;</a:t>
            </a:r>
            <a:r>
              <a:rPr lang="en-US" altLang="ko-KR" sz="1200" b="1" dirty="0" err="1"/>
              <a:t>LinearLayout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="50dp"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android:orientation</a:t>
            </a:r>
            <a:r>
              <a:rPr lang="en-US" altLang="ko-KR" sz="1200" b="1" dirty="0"/>
              <a:t>="horizontal"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    &lt;</a:t>
            </a:r>
            <a:r>
              <a:rPr lang="en-US" altLang="ko-KR" sz="1200" b="1" dirty="0" err="1"/>
              <a:t>EditText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idText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="190dp"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android:layout_marginRight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android:drawableStart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/ic_person_black_24dp"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android:drawableLeft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/ic_person_black_24dp"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android:hint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아이디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android:padding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android:textColorHint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 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    &lt;</a:t>
            </a:r>
            <a:r>
              <a:rPr lang="en-US" altLang="ko-KR" sz="1200" b="1" dirty="0"/>
              <a:t>Button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validateButton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="80dp"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="40dp"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colorWarning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중복체크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android:textSize</a:t>
            </a:r>
            <a:r>
              <a:rPr lang="en-US" altLang="ko-KR" sz="1200" b="1" dirty="0"/>
              <a:t>="15dp"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android:textStyle</a:t>
            </a:r>
            <a:r>
              <a:rPr lang="en-US" altLang="ko-KR" sz="1200" b="1" dirty="0"/>
              <a:t>="bold" 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&lt;/</a:t>
            </a:r>
            <a:r>
              <a:rPr lang="en-US" altLang="ko-KR" sz="1200" b="1" dirty="0" err="1"/>
              <a:t>LinearLayout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</a:t>
            </a:r>
            <a:r>
              <a:rPr lang="en-US" altLang="ko-KR" sz="1200" b="1" dirty="0" err="1"/>
              <a:t>EditText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android:inputType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textPassword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android:hint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비밀번호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android:padding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android:textColorHint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passwordText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android:drawableStart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/ic_lock_black_24dp"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android:drawableLeft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/ic_person_black_24dp"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</a:t>
            </a:r>
            <a:r>
              <a:rPr lang="en-US" altLang="ko-KR" sz="1200" b="1" dirty="0"/>
              <a:t>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</a:t>
            </a:r>
            <a:r>
              <a:rPr lang="en-US" altLang="ko-KR" sz="1200" b="1" dirty="0" err="1"/>
              <a:t>EditText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android:hint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이메일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android:padding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android:textColorHint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emailText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android:drawableStart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/ic_mail_outline_black_24dp"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android:drawableLeft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/ic_mail_outline_black_24dp"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</a:t>
            </a:r>
            <a:r>
              <a:rPr lang="en-US" altLang="ko-KR" sz="1200" b="1" dirty="0"/>
              <a:t>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</a:t>
            </a:r>
            <a:r>
              <a:rPr lang="en-US" altLang="ko-KR" sz="1200" b="1" dirty="0" err="1"/>
              <a:t>RadioGroup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genderGroup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center_horizontal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android:orientation</a:t>
            </a:r>
            <a:r>
              <a:rPr lang="en-US" altLang="ko-KR" sz="1200" b="1" dirty="0"/>
              <a:t>="horizontal"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    &lt;</a:t>
            </a:r>
            <a:r>
              <a:rPr lang="en-US" altLang="ko-KR" sz="1200" b="1" dirty="0" err="1"/>
              <a:t>RadioButton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="0dp"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여성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genderWoman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android:layout_weight</a:t>
            </a:r>
            <a:r>
              <a:rPr lang="en-US" altLang="ko-KR" sz="1200" b="1" dirty="0"/>
              <a:t>="1"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android:checked</a:t>
            </a:r>
            <a:r>
              <a:rPr lang="en-US" altLang="ko-KR" sz="1200" b="1" dirty="0"/>
              <a:t>="true"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>            &lt;</a:t>
            </a:r>
            <a:r>
              <a:rPr lang="en-US" altLang="ko-KR" sz="1200" b="1" dirty="0" err="1"/>
              <a:t>RadioButton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="0dp"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남성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genderMan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android:layout_weight</a:t>
            </a:r>
            <a:r>
              <a:rPr lang="en-US" altLang="ko-KR" sz="1200" b="1" dirty="0"/>
              <a:t>="1"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&lt;/</a:t>
            </a:r>
            <a:r>
              <a:rPr lang="en-US" altLang="ko-KR" sz="1200" b="1" dirty="0" err="1"/>
              <a:t>RadioGroup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</a:t>
            </a:r>
            <a:r>
              <a:rPr lang="en-US" altLang="ko-KR" sz="1200" b="1" dirty="0"/>
              <a:t>Spinner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majorSpinner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>        &lt;/</a:t>
            </a:r>
            <a:r>
              <a:rPr lang="en-US" altLang="ko-KR" sz="1200" b="1" dirty="0"/>
              <a:t>Spinner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</a:t>
            </a:r>
            <a:r>
              <a:rPr lang="en-US" altLang="ko-KR" sz="1200" b="1" dirty="0"/>
              <a:t>Button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android:textSize</a:t>
            </a:r>
            <a:r>
              <a:rPr lang="en-US" altLang="ko-KR" sz="1200" b="1" dirty="0"/>
              <a:t>="20dp"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android:textStyle</a:t>
            </a:r>
            <a:r>
              <a:rPr lang="en-US" altLang="ko-KR" sz="1200" b="1" dirty="0"/>
              <a:t>="bold"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colorPrimaryDark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가입하기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registerButton</a:t>
            </a:r>
            <a:r>
              <a:rPr lang="en-US" altLang="ko-KR" sz="1200" b="1" dirty="0"/>
              <a:t>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&lt;/</a:t>
            </a:r>
            <a:r>
              <a:rPr lang="en-US" altLang="ko-KR" sz="1200" b="1" dirty="0" err="1"/>
              <a:t>LinearLayout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&lt;/</a:t>
            </a:r>
            <a:r>
              <a:rPr lang="en-US" altLang="ko-KR" sz="1200" b="1" dirty="0" err="1"/>
              <a:t>LinearLayout</a:t>
            </a:r>
            <a:r>
              <a:rPr lang="en-US" altLang="ko-KR" sz="1200" dirty="0"/>
              <a:t>&gt;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820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8698" y="1369762"/>
            <a:ext cx="53528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       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EditText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android:inputType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textPassword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android:hint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비밀번호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android:padding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android:textColorHint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passwordText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android:drawableStart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/ic_lock_black_24dp"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android:drawableLeft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/ic_person_black_24dp"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</a:t>
            </a:r>
            <a:r>
              <a:rPr lang="en-US" altLang="ko-KR" sz="1200" b="1" dirty="0"/>
              <a:t>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</a:t>
            </a:r>
            <a:r>
              <a:rPr lang="en-US" altLang="ko-KR" sz="1200" dirty="0" smtClean="0"/>
              <a:t>    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EditText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android:hint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이메일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android:padding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android:textColorHint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emailText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android:drawableStart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/ic_mail_outline_black_24dp"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095999" y="638400"/>
            <a:ext cx="535283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android:drawableLeft</a:t>
            </a:r>
            <a:r>
              <a:rPr lang="en-US" altLang="ko-KR" sz="1200" b="1" dirty="0"/>
              <a:t>="@</a:t>
            </a:r>
            <a:r>
              <a:rPr lang="en-US" altLang="ko-KR" sz="1200" b="1" dirty="0" err="1"/>
              <a:t>drawable</a:t>
            </a:r>
            <a:r>
              <a:rPr lang="en-US" altLang="ko-KR" sz="1200" b="1" dirty="0"/>
              <a:t>/ic_mail_outline_black_24dp"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</a:t>
            </a:r>
            <a:r>
              <a:rPr lang="en-US" altLang="ko-KR" sz="1200" b="1" dirty="0"/>
              <a:t>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</a:t>
            </a:r>
            <a:r>
              <a:rPr lang="en-US" altLang="ko-KR" sz="1200" b="1" dirty="0" err="1"/>
              <a:t>RadioGroup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genderGroup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center_horizontal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android:orientation</a:t>
            </a:r>
            <a:r>
              <a:rPr lang="en-US" altLang="ko-KR" sz="1200" b="1" dirty="0"/>
              <a:t>="horizontal"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    &lt;</a:t>
            </a:r>
            <a:r>
              <a:rPr lang="en-US" altLang="ko-KR" sz="1200" b="1" dirty="0" err="1"/>
              <a:t>RadioButton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="0dp"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여성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genderWoman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android:layout_weight</a:t>
            </a:r>
            <a:r>
              <a:rPr lang="en-US" altLang="ko-KR" sz="1200" b="1" dirty="0"/>
              <a:t>="1"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android:checked</a:t>
            </a:r>
            <a:r>
              <a:rPr lang="en-US" altLang="ko-KR" sz="1200" b="1" dirty="0"/>
              <a:t>="true"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>            &lt;</a:t>
            </a:r>
            <a:r>
              <a:rPr lang="en-US" altLang="ko-KR" sz="1200" b="1" dirty="0" err="1"/>
              <a:t>RadioButton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="0dp"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남성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genderMan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    </a:t>
            </a:r>
            <a:r>
              <a:rPr lang="en-US" altLang="ko-KR" sz="1200" b="1" dirty="0" err="1"/>
              <a:t>android:layout_weight</a:t>
            </a:r>
            <a:r>
              <a:rPr lang="en-US" altLang="ko-KR" sz="1200" b="1" dirty="0"/>
              <a:t>="1"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&lt;/</a:t>
            </a:r>
            <a:r>
              <a:rPr lang="en-US" altLang="ko-KR" sz="1200" b="1" dirty="0" err="1"/>
              <a:t>RadioGroup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04596" y="844676"/>
            <a:ext cx="3231084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8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7978" y="1387011"/>
            <a:ext cx="705834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&lt;</a:t>
            </a:r>
            <a:r>
              <a:rPr lang="en-US" altLang="ko-KR" sz="1200" b="1" dirty="0"/>
              <a:t>Spinner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majorSpinner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>        &lt;/</a:t>
            </a:r>
            <a:r>
              <a:rPr lang="en-US" altLang="ko-KR" sz="1200" b="1" dirty="0"/>
              <a:t>Spinner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&lt;</a:t>
            </a:r>
            <a:r>
              <a:rPr lang="en-US" altLang="ko-KR" sz="1200" b="1" dirty="0"/>
              <a:t>Button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android:textSize</a:t>
            </a:r>
            <a:r>
              <a:rPr lang="en-US" altLang="ko-KR" sz="1200" b="1" dirty="0"/>
              <a:t>="20dp"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android:textStyle</a:t>
            </a:r>
            <a:r>
              <a:rPr lang="en-US" altLang="ko-KR" sz="1200" b="1" dirty="0"/>
              <a:t>="bold"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colorPrimaryDark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가입하기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registerButton</a:t>
            </a:r>
            <a:r>
              <a:rPr lang="en-US" altLang="ko-KR" sz="1200" b="1" dirty="0"/>
              <a:t>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&lt;/</a:t>
            </a:r>
            <a:r>
              <a:rPr lang="en-US" altLang="ko-KR" sz="1200" b="1" dirty="0" err="1"/>
              <a:t>LinearLayout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&lt;/</a:t>
            </a:r>
            <a:r>
              <a:rPr lang="en-US" altLang="ko-KR" sz="1200" b="1" dirty="0" err="1"/>
              <a:t>LinearLayout</a:t>
            </a:r>
            <a:r>
              <a:rPr lang="en-US" altLang="ko-KR" sz="1200" dirty="0"/>
              <a:t>&gt;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/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en-US" altLang="ko-KR" sz="1200" dirty="0" smtClean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92964" y="844676"/>
            <a:ext cx="3231084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93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725" y="844676"/>
            <a:ext cx="4417886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725" y="1387011"/>
            <a:ext cx="705834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import </a:t>
            </a:r>
            <a:r>
              <a:rPr lang="en-US" altLang="ko-KR" sz="1200" dirty="0" err="1"/>
              <a:t>android.app.Activity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android.content.Intent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/>
              <a:t>android.support.v7.app.AlertDialog;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/>
              <a:t>android.support.v7.app.AppCompatActivity;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android.os.Bundle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android.view.View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android.widget.ArrayAdapter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android.widget.Button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android.widget.EditText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android.widget.RadioButton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android.widget.RadioGroup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android.widget.Spinner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android.widget.TextView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com.android.volley.RequestQueue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com.android.volley.Response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com.android.volley.toolbox.Volley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 err="1"/>
              <a:t>org.json.JSONObject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b="1" dirty="0"/>
              <a:t>import </a:t>
            </a:r>
            <a:r>
              <a:rPr lang="en-US" altLang="ko-KR" sz="1200" dirty="0"/>
              <a:t>org.w3c.dom.Text;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public class </a:t>
            </a:r>
            <a:r>
              <a:rPr lang="en-US" altLang="ko-KR" sz="1200" dirty="0" err="1"/>
              <a:t>RegisterActivity</a:t>
            </a:r>
            <a:r>
              <a:rPr lang="en-US" altLang="ko-KR" sz="1200" dirty="0"/>
              <a:t> </a:t>
            </a:r>
            <a:r>
              <a:rPr lang="en-US" altLang="ko-KR" sz="1200" b="1" dirty="0"/>
              <a:t>extends </a:t>
            </a:r>
            <a:r>
              <a:rPr lang="en-US" altLang="ko-KR" sz="1200" dirty="0" err="1"/>
              <a:t>AppCompatActivity</a:t>
            </a:r>
            <a:r>
              <a:rPr lang="en-US" altLang="ko-KR" sz="1200" dirty="0"/>
              <a:t> {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private </a:t>
            </a:r>
            <a:r>
              <a:rPr lang="en-US" altLang="ko-KR" sz="1200" dirty="0" err="1"/>
              <a:t>ArrayAdapter</a:t>
            </a:r>
            <a:r>
              <a:rPr lang="en-US" altLang="ko-KR" sz="1200" dirty="0"/>
              <a:t> </a:t>
            </a:r>
            <a:r>
              <a:rPr lang="en-US" altLang="ko-KR" sz="1200" b="1" dirty="0"/>
              <a:t>adapter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private </a:t>
            </a:r>
            <a:r>
              <a:rPr lang="en-US" altLang="ko-KR" sz="1200" dirty="0"/>
              <a:t>Spinner </a:t>
            </a:r>
            <a:r>
              <a:rPr lang="en-US" altLang="ko-KR" sz="1200" b="1" dirty="0" err="1"/>
              <a:t>spinner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private </a:t>
            </a:r>
            <a:r>
              <a:rPr lang="en-US" altLang="ko-KR" sz="1200" dirty="0"/>
              <a:t>String </a:t>
            </a:r>
            <a:r>
              <a:rPr lang="en-US" altLang="ko-KR" sz="1200" b="1" dirty="0" err="1"/>
              <a:t>userID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private </a:t>
            </a:r>
            <a:r>
              <a:rPr lang="en-US" altLang="ko-KR" sz="1200" dirty="0"/>
              <a:t>String </a:t>
            </a:r>
            <a:r>
              <a:rPr lang="en-US" altLang="ko-KR" sz="1200" b="1" dirty="0" err="1"/>
              <a:t>userPassword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private </a:t>
            </a:r>
            <a:r>
              <a:rPr lang="en-US" altLang="ko-KR" sz="1200" dirty="0"/>
              <a:t>String </a:t>
            </a:r>
            <a:r>
              <a:rPr lang="en-US" altLang="ko-KR" sz="1200" b="1" dirty="0" err="1"/>
              <a:t>userGender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33654" y="844676"/>
            <a:ext cx="705834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en-US" altLang="ko-KR" sz="1200" b="1" dirty="0"/>
              <a:t>private </a:t>
            </a:r>
            <a:r>
              <a:rPr lang="en-US" altLang="ko-KR" sz="1200" dirty="0"/>
              <a:t>String </a:t>
            </a:r>
            <a:r>
              <a:rPr lang="en-US" altLang="ko-KR" sz="1200" b="1" dirty="0" err="1"/>
              <a:t>userMajor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private </a:t>
            </a:r>
            <a:r>
              <a:rPr lang="en-US" altLang="ko-KR" sz="1200" dirty="0"/>
              <a:t>String </a:t>
            </a:r>
            <a:r>
              <a:rPr lang="en-US" altLang="ko-KR" sz="1200" b="1" dirty="0" err="1"/>
              <a:t>userEmail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private </a:t>
            </a:r>
            <a:r>
              <a:rPr lang="en-US" altLang="ko-KR" sz="1200" dirty="0" err="1"/>
              <a:t>AlertDialog</a:t>
            </a:r>
            <a:r>
              <a:rPr lang="en-US" altLang="ko-KR" sz="1200" dirty="0"/>
              <a:t> </a:t>
            </a:r>
            <a:r>
              <a:rPr lang="en-US" altLang="ko-KR" sz="1200" b="1" dirty="0"/>
              <a:t>dialog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boolean</a:t>
            </a:r>
            <a:r>
              <a:rPr lang="en-US" altLang="ko-KR" sz="1200" b="1" dirty="0"/>
              <a:t> validate </a:t>
            </a:r>
            <a:r>
              <a:rPr lang="en-US" altLang="ko-KR" sz="1200" dirty="0"/>
              <a:t>= </a:t>
            </a:r>
            <a:r>
              <a:rPr lang="en-US" altLang="ko-KR" sz="1200" b="1" dirty="0"/>
              <a:t>false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@Override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protected void </a:t>
            </a:r>
            <a:r>
              <a:rPr lang="en-US" altLang="ko-KR" sz="1200" dirty="0" err="1"/>
              <a:t>onCreate</a:t>
            </a:r>
            <a:r>
              <a:rPr lang="en-US" altLang="ko-KR" sz="1200" dirty="0"/>
              <a:t>(Bundle </a:t>
            </a:r>
            <a:r>
              <a:rPr lang="en-US" altLang="ko-KR" sz="1200" dirty="0" err="1"/>
              <a:t>savedInstanceState</a:t>
            </a:r>
            <a:r>
              <a:rPr lang="en-US" altLang="ko-KR" sz="1200" dirty="0"/>
              <a:t>) {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 err="1"/>
              <a:t>super</a:t>
            </a:r>
            <a:r>
              <a:rPr lang="en-US" altLang="ko-KR" sz="1200" dirty="0" err="1"/>
              <a:t>.onCreate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savedInstanceState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dirty="0" err="1"/>
              <a:t>setContentView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R.layout.</a:t>
            </a:r>
            <a:r>
              <a:rPr lang="en-US" altLang="ko-KR" sz="1200" b="1" i="1" dirty="0" err="1"/>
              <a:t>activity_register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/>
              <a:t>spinner </a:t>
            </a:r>
            <a:r>
              <a:rPr lang="en-US" altLang="ko-KR" sz="1200" dirty="0"/>
              <a:t>= (Spinner)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R.id.</a:t>
            </a:r>
            <a:r>
              <a:rPr lang="en-US" altLang="ko-KR" sz="1200" b="1" i="1" dirty="0" err="1"/>
              <a:t>majorSpinner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/>
              <a:t>adapter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ArrayAdapter.</a:t>
            </a:r>
            <a:r>
              <a:rPr lang="en-US" altLang="ko-KR" sz="1200" i="1" dirty="0" err="1"/>
              <a:t>createFromResource</a:t>
            </a:r>
            <a:r>
              <a:rPr lang="en-US" altLang="ko-KR" sz="1200" dirty="0"/>
              <a:t>(</a:t>
            </a:r>
            <a:r>
              <a:rPr lang="en-US" altLang="ko-KR" sz="1200" b="1" dirty="0"/>
              <a:t>this</a:t>
            </a:r>
            <a:r>
              <a:rPr lang="en-US" altLang="ko-KR" sz="1200" dirty="0"/>
              <a:t>,R.array.</a:t>
            </a:r>
            <a:r>
              <a:rPr lang="en-US" altLang="ko-KR" sz="1200" b="1" i="1" dirty="0"/>
              <a:t>major</a:t>
            </a:r>
            <a:r>
              <a:rPr lang="en-US" altLang="ko-KR" sz="1200" dirty="0"/>
              <a:t>,android.R.layout.</a:t>
            </a:r>
            <a:r>
              <a:rPr lang="en-US" altLang="ko-KR" sz="1200" b="1" i="1" dirty="0"/>
              <a:t>simple_spinner_dropdown_item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 err="1"/>
              <a:t>spinner</a:t>
            </a:r>
            <a:r>
              <a:rPr lang="en-US" altLang="ko-KR" sz="1200" dirty="0" err="1"/>
              <a:t>.setAdapter</a:t>
            </a:r>
            <a:r>
              <a:rPr lang="en-US" altLang="ko-KR" sz="1200" dirty="0"/>
              <a:t>(</a:t>
            </a:r>
            <a:r>
              <a:rPr lang="en-US" altLang="ko-KR" sz="1200" b="1" dirty="0"/>
              <a:t>adapter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/>
              <a:t>final </a:t>
            </a:r>
            <a:r>
              <a:rPr lang="en-US" altLang="ko-KR" sz="1200" dirty="0" err="1"/>
              <a:t>EditText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idText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EditText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R.id.</a:t>
            </a:r>
            <a:r>
              <a:rPr lang="en-US" altLang="ko-KR" sz="1200" b="1" i="1" dirty="0" err="1"/>
              <a:t>idText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/>
              <a:t>final </a:t>
            </a:r>
            <a:r>
              <a:rPr lang="en-US" altLang="ko-KR" sz="1200" dirty="0" err="1"/>
              <a:t>EditText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passwordText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EditText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R.id.</a:t>
            </a:r>
            <a:r>
              <a:rPr lang="en-US" altLang="ko-KR" sz="1200" b="1" i="1" dirty="0" err="1"/>
              <a:t>passwordText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/>
              <a:t>final </a:t>
            </a:r>
            <a:r>
              <a:rPr lang="en-US" altLang="ko-KR" sz="1200" dirty="0" err="1"/>
              <a:t>EditText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emailText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EditText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R.id.</a:t>
            </a:r>
            <a:r>
              <a:rPr lang="en-US" altLang="ko-KR" sz="1200" b="1" i="1" dirty="0" err="1"/>
              <a:t>emailText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dirty="0" err="1"/>
              <a:t>RadioGroup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genderGroup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RadioGroup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R.id.</a:t>
            </a:r>
            <a:r>
              <a:rPr lang="en-US" altLang="ko-KR" sz="1200" b="1" i="1" dirty="0" err="1"/>
              <a:t>genderGroup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dirty="0" err="1"/>
              <a:t>genderGroupID</a:t>
            </a:r>
            <a:r>
              <a:rPr lang="en-US" altLang="ko-KR" sz="1200" dirty="0"/>
              <a:t>=</a:t>
            </a:r>
            <a:r>
              <a:rPr lang="en-US" altLang="ko-KR" sz="1200" dirty="0" err="1"/>
              <a:t>genderGroup.getCheckedRadioButtonId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 err="1"/>
              <a:t>userGender</a:t>
            </a:r>
            <a:r>
              <a:rPr lang="en-US" altLang="ko-KR" sz="1200" b="1" dirty="0"/>
              <a:t> </a:t>
            </a:r>
            <a:r>
              <a:rPr lang="en-US" altLang="ko-KR" sz="1200" dirty="0"/>
              <a:t>= ((</a:t>
            </a:r>
            <a:r>
              <a:rPr lang="en-US" altLang="ko-KR" sz="1200" dirty="0" err="1"/>
              <a:t>RadioButton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genderGroupID</a:t>
            </a:r>
            <a:r>
              <a:rPr lang="en-US" altLang="ko-KR" sz="1200" dirty="0"/>
              <a:t>)).</a:t>
            </a:r>
            <a:r>
              <a:rPr lang="en-US" altLang="ko-KR" sz="1200" dirty="0" err="1"/>
              <a:t>getText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dirty="0" err="1"/>
              <a:t>genderGroup.setOnCheckedChangeListener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RadioGroup.OnCheckedChangeListener</a:t>
            </a:r>
            <a:r>
              <a:rPr lang="en-US" altLang="ko-KR" sz="1200" dirty="0"/>
              <a:t>(){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    @Override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-US" altLang="ko-KR" sz="1200" b="1" dirty="0"/>
              <a:t>public void </a:t>
            </a:r>
            <a:r>
              <a:rPr lang="en-US" altLang="ko-KR" sz="1200" dirty="0" err="1"/>
              <a:t>onCheckedChanged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RadioGroup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radioGroup</a:t>
            </a:r>
            <a:r>
              <a:rPr lang="en-US" altLang="ko-KR" sz="1200" dirty="0"/>
              <a:t>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dirty="0"/>
              <a:t>i) {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err="1"/>
              <a:t>RadioButton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genderButton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RadioButton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(i);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b="1" dirty="0" err="1"/>
              <a:t>userGender</a:t>
            </a:r>
            <a:r>
              <a:rPr lang="en-US" altLang="ko-KR" sz="1200" b="1" dirty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genderButton.getText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}</a:t>
            </a:r>
            <a:br>
              <a:rPr lang="en-US" altLang="ko-KR" sz="1200" dirty="0"/>
            </a:br>
            <a:r>
              <a:rPr lang="en-US" altLang="ko-KR" sz="1200" dirty="0"/>
              <a:t>        });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9556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725" y="1387011"/>
            <a:ext cx="705834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final </a:t>
            </a:r>
            <a:r>
              <a:rPr lang="en-US" altLang="ko-KR" sz="1200" dirty="0"/>
              <a:t>Button </a:t>
            </a:r>
            <a:r>
              <a:rPr lang="en-US" altLang="ko-KR" sz="1200" dirty="0" err="1"/>
              <a:t>validateButton</a:t>
            </a:r>
            <a:r>
              <a:rPr lang="en-US" altLang="ko-KR" sz="1200" dirty="0"/>
              <a:t> = (Button)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R.id.</a:t>
            </a:r>
            <a:r>
              <a:rPr lang="en-US" altLang="ko-KR" sz="1200" b="1" i="1" dirty="0" err="1"/>
              <a:t>validateButton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dirty="0" err="1"/>
              <a:t>validateButton.setOnClickListener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View.OnClickListener</a:t>
            </a:r>
            <a:r>
              <a:rPr lang="en-US" altLang="ko-KR" sz="1200" dirty="0"/>
              <a:t>() {</a:t>
            </a:r>
            <a:br>
              <a:rPr lang="en-US" altLang="ko-KR" sz="1200" dirty="0"/>
            </a:br>
            <a:r>
              <a:rPr lang="en-US" altLang="ko-KR" sz="1200" dirty="0"/>
              <a:t>            @Override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-US" altLang="ko-KR" sz="1200" b="1" dirty="0"/>
              <a:t>public void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(View v) {</a:t>
            </a:r>
            <a:br>
              <a:rPr lang="en-US" altLang="ko-KR" sz="1200" dirty="0"/>
            </a:br>
            <a:r>
              <a:rPr lang="en-US" altLang="ko-KR" sz="1200" dirty="0"/>
              <a:t>                String </a:t>
            </a:r>
            <a:r>
              <a:rPr lang="en-US" altLang="ko-KR" sz="1200" dirty="0" err="1"/>
              <a:t>userID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idText.getText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b="1" dirty="0"/>
              <a:t>if</a:t>
            </a:r>
            <a:r>
              <a:rPr lang="en-US" altLang="ko-KR" sz="1200" dirty="0"/>
              <a:t>(</a:t>
            </a:r>
            <a:r>
              <a:rPr lang="en-US" altLang="ko-KR" sz="1200" b="1" dirty="0"/>
              <a:t>validate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{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/>
              <a:t>return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            }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b="1" dirty="0"/>
              <a:t>if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userID.equals</a:t>
            </a:r>
            <a:r>
              <a:rPr lang="en-US" altLang="ko-KR" sz="1200" dirty="0"/>
              <a:t>(</a:t>
            </a:r>
            <a:r>
              <a:rPr lang="en-US" altLang="ko-KR" sz="1200" b="1" dirty="0"/>
              <a:t>""</a:t>
            </a:r>
            <a:r>
              <a:rPr lang="en-US" altLang="ko-KR" sz="1200" dirty="0"/>
              <a:t>))</a:t>
            </a:r>
            <a:br>
              <a:rPr lang="en-US" altLang="ko-KR" sz="1200" dirty="0"/>
            </a:br>
            <a:r>
              <a:rPr lang="en-US" altLang="ko-KR" sz="1200" dirty="0"/>
              <a:t>                {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 builder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builder.setMessage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아이디는 빈칸일 수 없습니다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.</a:t>
            </a:r>
            <a:r>
              <a:rPr lang="en-US" altLang="ko-KR" sz="1200" dirty="0" err="1"/>
              <a:t>setPositiveButton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확인</a:t>
            </a:r>
            <a:r>
              <a:rPr lang="en-US" altLang="ko-KR" sz="1200" b="1" dirty="0"/>
              <a:t>"</a:t>
            </a:r>
            <a:r>
              <a:rPr lang="en-US" altLang="ko-KR" sz="1200" dirty="0"/>
              <a:t>,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.create();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 err="1"/>
              <a:t>dialog</a:t>
            </a:r>
            <a:r>
              <a:rPr lang="en-US" altLang="ko-KR" sz="1200" dirty="0" err="1"/>
              <a:t>.show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/>
              <a:t>return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            }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err="1"/>
              <a:t>Response.Listener</a:t>
            </a:r>
            <a:r>
              <a:rPr lang="en-US" altLang="ko-KR" sz="1200" dirty="0"/>
              <a:t>&lt;String&gt; </a:t>
            </a:r>
            <a:r>
              <a:rPr lang="en-US" altLang="ko-KR" sz="1200" dirty="0" err="1"/>
              <a:t>responseListener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Response.Listener</a:t>
            </a:r>
            <a:r>
              <a:rPr lang="en-US" altLang="ko-KR" sz="1200" dirty="0"/>
              <a:t>&lt;String&gt;() {</a:t>
            </a:r>
            <a:br>
              <a:rPr lang="en-US" altLang="ko-KR" sz="1200" dirty="0"/>
            </a:br>
            <a:r>
              <a:rPr lang="en-US" altLang="ko-KR" sz="1200" dirty="0"/>
              <a:t>                    @Override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/>
              <a:t>public void </a:t>
            </a:r>
            <a:r>
              <a:rPr lang="en-US" altLang="ko-KR" sz="1200" dirty="0" err="1"/>
              <a:t>onResponse</a:t>
            </a:r>
            <a:r>
              <a:rPr lang="en-US" altLang="ko-KR" sz="1200" dirty="0"/>
              <a:t>(String response) {</a:t>
            </a:r>
            <a:br>
              <a:rPr lang="en-US" altLang="ko-KR" sz="1200" dirty="0"/>
            </a:br>
            <a:r>
              <a:rPr lang="en-US" altLang="ko-KR" sz="1200" dirty="0"/>
              <a:t>                        </a:t>
            </a:r>
            <a:r>
              <a:rPr lang="en-US" altLang="ko-KR" sz="1200" b="1" dirty="0"/>
              <a:t>try</a:t>
            </a:r>
            <a:br>
              <a:rPr lang="en-US" altLang="ko-KR" sz="1200" b="1" dirty="0"/>
            </a:br>
            <a:r>
              <a:rPr lang="en-US" altLang="ko-KR" sz="1200" b="1" dirty="0"/>
              <a:t>                        </a:t>
            </a:r>
            <a:r>
              <a:rPr lang="en-US" altLang="ko-KR" sz="1200" dirty="0"/>
              <a:t>{</a:t>
            </a:r>
            <a:br>
              <a:rPr lang="en-US" altLang="ko-KR" sz="1200" dirty="0"/>
            </a:br>
            <a:r>
              <a:rPr lang="en-US" altLang="ko-KR" sz="1200" dirty="0"/>
              <a:t>                            </a:t>
            </a:r>
            <a:r>
              <a:rPr lang="en-US" altLang="ko-KR" sz="1200" dirty="0" err="1"/>
              <a:t>JSONObject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jsonResponse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JSONObject</a:t>
            </a:r>
            <a:r>
              <a:rPr lang="en-US" altLang="ko-KR" sz="1200" dirty="0"/>
              <a:t>(response);</a:t>
            </a:r>
            <a:br>
              <a:rPr lang="en-US" altLang="ko-KR" sz="1200" dirty="0"/>
            </a:br>
            <a:r>
              <a:rPr lang="en-US" altLang="ko-KR" sz="1200" dirty="0"/>
              <a:t>                            </a:t>
            </a:r>
            <a:r>
              <a:rPr lang="en-US" altLang="ko-KR" sz="1200" b="1" dirty="0" err="1"/>
              <a:t>boolean</a:t>
            </a:r>
            <a:r>
              <a:rPr lang="en-US" altLang="ko-KR" sz="1200" b="1" dirty="0"/>
              <a:t> </a:t>
            </a:r>
            <a:r>
              <a:rPr lang="en-US" altLang="ko-KR" sz="1200" dirty="0"/>
              <a:t>success = </a:t>
            </a:r>
            <a:r>
              <a:rPr lang="en-US" altLang="ko-KR" sz="1200" dirty="0" err="1"/>
              <a:t>jsonResponse.getBoolean</a:t>
            </a:r>
            <a:r>
              <a:rPr lang="en-US" altLang="ko-KR" sz="1200" dirty="0"/>
              <a:t>(</a:t>
            </a:r>
            <a:r>
              <a:rPr lang="en-US" altLang="ko-KR" sz="1200" b="1" dirty="0"/>
              <a:t>"success"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/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/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26725" y="844676"/>
            <a:ext cx="4417886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3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589592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33654" y="844676"/>
            <a:ext cx="70583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 </a:t>
            </a:r>
            <a:r>
              <a:rPr lang="en-US" altLang="ko-KR" sz="1200" b="1" dirty="0"/>
              <a:t>if</a:t>
            </a:r>
            <a:r>
              <a:rPr lang="en-US" altLang="ko-KR" sz="1200" dirty="0"/>
              <a:t>(success) {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 builder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builder.setMessage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사용할 수 있는 아이디 입니다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            .</a:t>
            </a:r>
            <a:r>
              <a:rPr lang="en-US" altLang="ko-KR" sz="1200" dirty="0" err="1"/>
              <a:t>setPositiveButton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확인</a:t>
            </a:r>
            <a:r>
              <a:rPr lang="en-US" altLang="ko-KR" sz="1200" b="1" dirty="0"/>
              <a:t>"</a:t>
            </a:r>
            <a:r>
              <a:rPr lang="en-US" altLang="ko-KR" sz="1200" dirty="0"/>
              <a:t>,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            .create();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b="1" dirty="0" err="1"/>
              <a:t>dialog</a:t>
            </a:r>
            <a:r>
              <a:rPr lang="en-US" altLang="ko-KR" sz="1200" dirty="0" err="1"/>
              <a:t>.show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dirty="0" err="1"/>
              <a:t>idText.setEnabled</a:t>
            </a:r>
            <a:r>
              <a:rPr lang="en-US" altLang="ko-KR" sz="1200" dirty="0"/>
              <a:t>(</a:t>
            </a:r>
            <a:r>
              <a:rPr lang="en-US" altLang="ko-KR" sz="1200" b="1" dirty="0"/>
              <a:t>false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b="1" dirty="0"/>
              <a:t>validate </a:t>
            </a:r>
            <a:r>
              <a:rPr lang="en-US" altLang="ko-KR" sz="1200" dirty="0"/>
              <a:t>= </a:t>
            </a:r>
            <a:r>
              <a:rPr lang="en-US" altLang="ko-KR" sz="1200" b="1" dirty="0"/>
              <a:t>true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dirty="0" err="1"/>
              <a:t>idText.setBackgroundColor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getResources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getColor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R.color.</a:t>
            </a:r>
            <a:r>
              <a:rPr lang="en-US" altLang="ko-KR" sz="1200" b="1" i="1" dirty="0" err="1"/>
              <a:t>colorGray</a:t>
            </a:r>
            <a:r>
              <a:rPr lang="en-US" altLang="ko-KR" sz="1200" dirty="0"/>
              <a:t>));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dirty="0" err="1"/>
              <a:t>validateButton.setBackgroundColor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getResources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getColor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R.color.</a:t>
            </a:r>
            <a:r>
              <a:rPr lang="en-US" altLang="ko-KR" sz="1200" b="1" i="1" dirty="0" err="1"/>
              <a:t>colorGray</a:t>
            </a:r>
            <a:r>
              <a:rPr lang="en-US" altLang="ko-KR" sz="1200" dirty="0"/>
              <a:t>));</a:t>
            </a:r>
            <a:br>
              <a:rPr lang="en-US" altLang="ko-KR" sz="1200" dirty="0"/>
            </a:br>
            <a:r>
              <a:rPr lang="en-US" altLang="ko-KR" sz="1200" dirty="0"/>
              <a:t>        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            </a:t>
            </a:r>
            <a:r>
              <a:rPr lang="en-US" altLang="ko-KR" sz="1200" b="1" dirty="0"/>
              <a:t>else </a:t>
            </a:r>
            <a:r>
              <a:rPr lang="en-US" altLang="ko-KR" sz="1200" dirty="0"/>
              <a:t>{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 builder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builder.setMessage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사용할 수 없는 아이디 입니다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            .</a:t>
            </a:r>
            <a:r>
              <a:rPr lang="en-US" altLang="ko-KR" sz="1200" dirty="0" err="1"/>
              <a:t>setNegativeButton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확인</a:t>
            </a:r>
            <a:r>
              <a:rPr lang="en-US" altLang="ko-KR" sz="1200" b="1" dirty="0"/>
              <a:t>"</a:t>
            </a:r>
            <a:r>
              <a:rPr lang="en-US" altLang="ko-KR" sz="1200" dirty="0"/>
              <a:t>,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            .create();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b="1" dirty="0" err="1"/>
              <a:t>dialog</a:t>
            </a:r>
            <a:r>
              <a:rPr lang="en-US" altLang="ko-KR" sz="1200" dirty="0" err="1"/>
              <a:t>.show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        </a:t>
            </a:r>
            <a:r>
              <a:rPr lang="en-US" altLang="ko-KR" sz="1200" b="1" dirty="0"/>
              <a:t>catch </a:t>
            </a:r>
            <a:r>
              <a:rPr lang="en-US" altLang="ko-KR" sz="1200" dirty="0"/>
              <a:t>(Exception e)</a:t>
            </a:r>
            <a:br>
              <a:rPr lang="en-US" altLang="ko-KR" sz="1200" dirty="0"/>
            </a:br>
            <a:r>
              <a:rPr lang="en-US" altLang="ko-KR" sz="1200" dirty="0"/>
              <a:t>                        {</a:t>
            </a:r>
            <a:br>
              <a:rPr lang="en-US" altLang="ko-KR" sz="1200" dirty="0"/>
            </a:br>
            <a:r>
              <a:rPr lang="en-US" altLang="ko-KR" sz="1200" dirty="0"/>
              <a:t>                            </a:t>
            </a:r>
            <a:r>
              <a:rPr lang="en-US" altLang="ko-KR" sz="1200" dirty="0" err="1"/>
              <a:t>e.printStackTrace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};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err="1"/>
              <a:t>ValidateRequest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validateRequest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ValidateRequest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userID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responseListener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err="1"/>
              <a:t>RequestQueue</a:t>
            </a:r>
            <a:r>
              <a:rPr lang="en-US" altLang="ko-KR" sz="1200" dirty="0"/>
              <a:t> queue = </a:t>
            </a:r>
            <a:r>
              <a:rPr lang="en-US" altLang="ko-KR" sz="1200" dirty="0" err="1"/>
              <a:t>Volley.</a:t>
            </a:r>
            <a:r>
              <a:rPr lang="en-US" altLang="ko-KR" sz="1200" i="1" dirty="0" err="1"/>
              <a:t>newRequestQueue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err="1"/>
              <a:t>queue.add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validateRequest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}</a:t>
            </a:r>
            <a:br>
              <a:rPr lang="en-US" altLang="ko-KR" sz="1200" dirty="0"/>
            </a:br>
            <a:r>
              <a:rPr lang="en-US" altLang="ko-KR" sz="1200" dirty="0"/>
              <a:t>        });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10251" y="1623702"/>
            <a:ext cx="4417886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5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725" y="1387011"/>
            <a:ext cx="70583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Button </a:t>
            </a:r>
            <a:r>
              <a:rPr lang="en-US" altLang="ko-KR" sz="1200" dirty="0" err="1"/>
              <a:t>registerButton</a:t>
            </a:r>
            <a:r>
              <a:rPr lang="en-US" altLang="ko-KR" sz="1200" dirty="0"/>
              <a:t> = (Button)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R.id.</a:t>
            </a:r>
            <a:r>
              <a:rPr lang="en-US" altLang="ko-KR" sz="1200" b="1" i="1" dirty="0" err="1"/>
              <a:t>registerButton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dirty="0" err="1"/>
              <a:t>registerButton.setOnClickListener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View.OnClickListener</a:t>
            </a:r>
            <a:r>
              <a:rPr lang="en-US" altLang="ko-KR" sz="1200" dirty="0"/>
              <a:t>() {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-US" altLang="ko-KR" sz="1200" b="1" dirty="0"/>
              <a:t>public void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(View view) {</a:t>
            </a:r>
            <a:br>
              <a:rPr lang="en-US" altLang="ko-KR" sz="1200" dirty="0"/>
            </a:br>
            <a:r>
              <a:rPr lang="en-US" altLang="ko-KR" sz="1200" dirty="0"/>
              <a:t>                String </a:t>
            </a:r>
            <a:r>
              <a:rPr lang="en-US" altLang="ko-KR" sz="1200" dirty="0" err="1"/>
              <a:t>userID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idText.getText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String </a:t>
            </a:r>
            <a:r>
              <a:rPr lang="en-US" altLang="ko-KR" sz="1200" dirty="0" err="1"/>
              <a:t>userPassword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passwordText.getText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String </a:t>
            </a:r>
            <a:r>
              <a:rPr lang="en-US" altLang="ko-KR" sz="1200" dirty="0" err="1"/>
              <a:t>userMajor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spinner</a:t>
            </a:r>
            <a:r>
              <a:rPr lang="en-US" altLang="ko-KR" sz="1200" dirty="0" err="1"/>
              <a:t>.getSelectedItem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String </a:t>
            </a:r>
            <a:r>
              <a:rPr lang="en-US" altLang="ko-KR" sz="1200" dirty="0" err="1"/>
              <a:t>userEmail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emailText.getText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b="1" dirty="0"/>
              <a:t>if</a:t>
            </a:r>
            <a:r>
              <a:rPr lang="en-US" altLang="ko-KR" sz="1200" dirty="0"/>
              <a:t>(!</a:t>
            </a:r>
            <a:r>
              <a:rPr lang="en-US" altLang="ko-KR" sz="1200" b="1" dirty="0"/>
              <a:t>validate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{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 builder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builder.setMessage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먼저 중복 체크를 해주세요</a:t>
            </a:r>
            <a:r>
              <a:rPr lang="en-US" altLang="ko-KR" sz="1200" b="1" dirty="0"/>
              <a:t>."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.</a:t>
            </a:r>
            <a:r>
              <a:rPr lang="en-US" altLang="ko-KR" sz="1200" dirty="0" err="1"/>
              <a:t>setNegativeButton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확인</a:t>
            </a:r>
            <a:r>
              <a:rPr lang="en-US" altLang="ko-KR" sz="1200" b="1" dirty="0"/>
              <a:t>"</a:t>
            </a:r>
            <a:r>
              <a:rPr lang="en-US" altLang="ko-KR" sz="1200" dirty="0"/>
              <a:t>,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.create();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 err="1"/>
              <a:t>dialog</a:t>
            </a:r>
            <a:r>
              <a:rPr lang="en-US" altLang="ko-KR" sz="1200" dirty="0" err="1"/>
              <a:t>.show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/>
              <a:t>return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            }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b="1" dirty="0"/>
              <a:t>if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userID.equals</a:t>
            </a:r>
            <a:r>
              <a:rPr lang="en-US" altLang="ko-KR" sz="1200" dirty="0"/>
              <a:t>(</a:t>
            </a:r>
            <a:r>
              <a:rPr lang="en-US" altLang="ko-KR" sz="1200" b="1" dirty="0"/>
              <a:t>""</a:t>
            </a:r>
            <a:r>
              <a:rPr lang="en-US" altLang="ko-KR" sz="1200" dirty="0"/>
              <a:t>)||</a:t>
            </a:r>
            <a:r>
              <a:rPr lang="en-US" altLang="ko-KR" sz="1200" dirty="0" err="1"/>
              <a:t>userPassword.equals</a:t>
            </a:r>
            <a:r>
              <a:rPr lang="en-US" altLang="ko-KR" sz="1200" dirty="0"/>
              <a:t>(</a:t>
            </a:r>
            <a:r>
              <a:rPr lang="en-US" altLang="ko-KR" sz="1200" b="1" dirty="0"/>
              <a:t>""</a:t>
            </a:r>
            <a:r>
              <a:rPr lang="en-US" altLang="ko-KR" sz="1200" dirty="0"/>
              <a:t>)||</a:t>
            </a:r>
            <a:r>
              <a:rPr lang="en-US" altLang="ko-KR" sz="1200" dirty="0" err="1"/>
              <a:t>userMajor.equals</a:t>
            </a:r>
            <a:r>
              <a:rPr lang="en-US" altLang="ko-KR" sz="1200" dirty="0"/>
              <a:t>(</a:t>
            </a:r>
            <a:r>
              <a:rPr lang="en-US" altLang="ko-KR" sz="1200" b="1" dirty="0"/>
              <a:t>""</a:t>
            </a:r>
            <a:r>
              <a:rPr lang="en-US" altLang="ko-KR" sz="1200" dirty="0"/>
              <a:t>)||</a:t>
            </a:r>
            <a:r>
              <a:rPr lang="en-US" altLang="ko-KR" sz="1200" dirty="0" err="1"/>
              <a:t>userEmail.equals</a:t>
            </a:r>
            <a:r>
              <a:rPr lang="en-US" altLang="ko-KR" sz="1200" dirty="0"/>
              <a:t>(</a:t>
            </a:r>
            <a:r>
              <a:rPr lang="en-US" altLang="ko-KR" sz="1200" b="1" dirty="0"/>
              <a:t>""</a:t>
            </a:r>
            <a:r>
              <a:rPr lang="en-US" altLang="ko-KR" sz="1200" dirty="0"/>
              <a:t>)||</a:t>
            </a:r>
            <a:r>
              <a:rPr lang="en-US" altLang="ko-KR" sz="1200" b="1" dirty="0" err="1"/>
              <a:t>userGender</a:t>
            </a:r>
            <a:r>
              <a:rPr lang="en-US" altLang="ko-KR" sz="1200" dirty="0" err="1"/>
              <a:t>.equals</a:t>
            </a:r>
            <a:r>
              <a:rPr lang="en-US" altLang="ko-KR" sz="1200" dirty="0"/>
              <a:t>(</a:t>
            </a:r>
            <a:r>
              <a:rPr lang="en-US" altLang="ko-KR" sz="1200" b="1" dirty="0"/>
              <a:t>""</a:t>
            </a:r>
            <a:r>
              <a:rPr lang="en-US" altLang="ko-KR" sz="1200" dirty="0"/>
              <a:t>))</a:t>
            </a:r>
            <a:br>
              <a:rPr lang="en-US" altLang="ko-KR" sz="1200" dirty="0"/>
            </a:br>
            <a:r>
              <a:rPr lang="en-US" altLang="ko-KR" sz="1200" dirty="0"/>
              <a:t>                {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 builder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builder.setMessage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빈 칸 없이 입력해주세요</a:t>
            </a:r>
            <a:r>
              <a:rPr lang="en-US" altLang="ko-KR" sz="1200" b="1" dirty="0"/>
              <a:t>."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.</a:t>
            </a:r>
            <a:r>
              <a:rPr lang="en-US" altLang="ko-KR" sz="1200" dirty="0" err="1"/>
              <a:t>setNegativeButton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확인</a:t>
            </a:r>
            <a:r>
              <a:rPr lang="en-US" altLang="ko-KR" sz="1200" b="1" dirty="0"/>
              <a:t>"</a:t>
            </a:r>
            <a:r>
              <a:rPr lang="en-US" altLang="ko-KR" sz="1200" dirty="0"/>
              <a:t>,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.create();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 err="1"/>
              <a:t>dialog</a:t>
            </a:r>
            <a:r>
              <a:rPr lang="en-US" altLang="ko-KR" sz="1200" dirty="0" err="1"/>
              <a:t>.show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/>
              <a:t>return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            }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endParaRPr lang="ko-KR" altLang="en-US" sz="1200" dirty="0"/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171256" y="844676"/>
            <a:ext cx="4417886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3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364" y="1323970"/>
            <a:ext cx="705834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en-US" altLang="ko-KR" sz="1200" dirty="0" err="1"/>
              <a:t>Response.Listener</a:t>
            </a:r>
            <a:r>
              <a:rPr lang="en-US" altLang="ko-KR" sz="1200" dirty="0"/>
              <a:t>&lt;String&gt; </a:t>
            </a:r>
            <a:r>
              <a:rPr lang="en-US" altLang="ko-KR" sz="1200" dirty="0" err="1"/>
              <a:t>responseListener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Response.Listener</a:t>
            </a:r>
            <a:r>
              <a:rPr lang="en-US" altLang="ko-KR" sz="1200" dirty="0"/>
              <a:t>&lt;String&gt;() {</a:t>
            </a:r>
            <a:br>
              <a:rPr lang="en-US" altLang="ko-KR" sz="1200" dirty="0"/>
            </a:br>
            <a:r>
              <a:rPr lang="en-US" altLang="ko-KR" sz="1200" dirty="0"/>
              <a:t>                    @Override</a:t>
            </a:r>
            <a:br>
              <a:rPr lang="en-US" altLang="ko-KR" sz="1200" dirty="0"/>
            </a:br>
            <a:r>
              <a:rPr lang="en-US" altLang="ko-KR" sz="1200" dirty="0"/>
              <a:t>                    </a:t>
            </a:r>
            <a:r>
              <a:rPr lang="en-US" altLang="ko-KR" sz="1200" b="1" dirty="0"/>
              <a:t>public void </a:t>
            </a:r>
            <a:r>
              <a:rPr lang="en-US" altLang="ko-KR" sz="1200" dirty="0" err="1"/>
              <a:t>onResponse</a:t>
            </a:r>
            <a:r>
              <a:rPr lang="en-US" altLang="ko-KR" sz="1200" dirty="0"/>
              <a:t>(String response) {</a:t>
            </a:r>
            <a:br>
              <a:rPr lang="en-US" altLang="ko-KR" sz="1200" dirty="0"/>
            </a:br>
            <a:r>
              <a:rPr lang="en-US" altLang="ko-KR" sz="1200" dirty="0"/>
              <a:t>                        </a:t>
            </a:r>
            <a:r>
              <a:rPr lang="en-US" altLang="ko-KR" sz="1200" b="1" dirty="0"/>
              <a:t>try</a:t>
            </a:r>
            <a:br>
              <a:rPr lang="en-US" altLang="ko-KR" sz="1200" b="1" dirty="0"/>
            </a:br>
            <a:r>
              <a:rPr lang="en-US" altLang="ko-KR" sz="1200" b="1" dirty="0"/>
              <a:t>                        </a:t>
            </a:r>
            <a:r>
              <a:rPr lang="en-US" altLang="ko-KR" sz="1200" dirty="0"/>
              <a:t>{</a:t>
            </a:r>
            <a:br>
              <a:rPr lang="en-US" altLang="ko-KR" sz="1200" dirty="0"/>
            </a:br>
            <a:r>
              <a:rPr lang="en-US" altLang="ko-KR" sz="1200" dirty="0"/>
              <a:t>                            </a:t>
            </a:r>
            <a:r>
              <a:rPr lang="en-US" altLang="ko-KR" sz="1200" dirty="0" err="1"/>
              <a:t>JSONObject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jsonResponse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JSONObject</a:t>
            </a:r>
            <a:r>
              <a:rPr lang="en-US" altLang="ko-KR" sz="1200" dirty="0"/>
              <a:t>(response);</a:t>
            </a:r>
            <a:br>
              <a:rPr lang="en-US" altLang="ko-KR" sz="1200" dirty="0"/>
            </a:br>
            <a:r>
              <a:rPr lang="en-US" altLang="ko-KR" sz="1200" dirty="0"/>
              <a:t>                            </a:t>
            </a:r>
            <a:r>
              <a:rPr lang="en-US" altLang="ko-KR" sz="1200" b="1" dirty="0" err="1"/>
              <a:t>boolean</a:t>
            </a:r>
            <a:r>
              <a:rPr lang="en-US" altLang="ko-KR" sz="1200" b="1" dirty="0"/>
              <a:t> </a:t>
            </a:r>
            <a:r>
              <a:rPr lang="en-US" altLang="ko-KR" sz="1200" dirty="0"/>
              <a:t>success = </a:t>
            </a:r>
            <a:r>
              <a:rPr lang="en-US" altLang="ko-KR" sz="1200" dirty="0" err="1"/>
              <a:t>jsonResponse.getBoolean</a:t>
            </a:r>
            <a:r>
              <a:rPr lang="en-US" altLang="ko-KR" sz="1200" dirty="0"/>
              <a:t>(</a:t>
            </a:r>
            <a:r>
              <a:rPr lang="en-US" altLang="ko-KR" sz="1200" b="1" dirty="0"/>
              <a:t>"success"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            </a:t>
            </a:r>
            <a:r>
              <a:rPr lang="en-US" altLang="ko-KR" sz="1200" b="1" dirty="0"/>
              <a:t>if</a:t>
            </a:r>
            <a:r>
              <a:rPr lang="en-US" altLang="ko-KR" sz="1200" dirty="0"/>
              <a:t>(success) {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 builder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builder.setMessage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회원 등록에 성공했습니다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            .</a:t>
            </a:r>
            <a:r>
              <a:rPr lang="en-US" altLang="ko-KR" sz="1200" dirty="0" err="1"/>
              <a:t>setPositiveButton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확인</a:t>
            </a:r>
            <a:r>
              <a:rPr lang="en-US" altLang="ko-KR" sz="1200" b="1" dirty="0"/>
              <a:t>"</a:t>
            </a:r>
            <a:r>
              <a:rPr lang="en-US" altLang="ko-KR" sz="1200" dirty="0"/>
              <a:t>,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            .create();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b="1" dirty="0" err="1"/>
              <a:t>dialog</a:t>
            </a:r>
            <a:r>
              <a:rPr lang="en-US" altLang="ko-KR" sz="1200" dirty="0" err="1"/>
              <a:t>.show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finish();</a:t>
            </a:r>
            <a:br>
              <a:rPr lang="en-US" altLang="ko-KR" sz="1200" dirty="0"/>
            </a:br>
            <a:r>
              <a:rPr lang="en-US" altLang="ko-KR" sz="1200" dirty="0"/>
              <a:t>        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            </a:t>
            </a:r>
            <a:r>
              <a:rPr lang="en-US" altLang="ko-KR" sz="1200" b="1" dirty="0"/>
              <a:t>else </a:t>
            </a:r>
            <a:r>
              <a:rPr lang="en-US" altLang="ko-KR" sz="1200" dirty="0"/>
              <a:t>{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 builder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AlertDialog.Builder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builder.setMessage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회원 등록에 실패했습니다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            .</a:t>
            </a:r>
            <a:r>
              <a:rPr lang="en-US" altLang="ko-KR" sz="1200" dirty="0" err="1"/>
              <a:t>setNegativeButton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확인</a:t>
            </a:r>
            <a:r>
              <a:rPr lang="en-US" altLang="ko-KR" sz="1200" b="1" dirty="0"/>
              <a:t>"</a:t>
            </a:r>
            <a:r>
              <a:rPr lang="en-US" altLang="ko-KR" sz="1200" dirty="0"/>
              <a:t>,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                        .create();</a:t>
            </a:r>
            <a:br>
              <a:rPr lang="en-US" altLang="ko-KR" sz="1200" dirty="0"/>
            </a:br>
            <a:r>
              <a:rPr lang="en-US" altLang="ko-KR" sz="1200" dirty="0"/>
              <a:t>                                </a:t>
            </a:r>
            <a:r>
              <a:rPr lang="en-US" altLang="ko-KR" sz="1200" b="1" dirty="0" err="1"/>
              <a:t>dialog</a:t>
            </a:r>
            <a:r>
              <a:rPr lang="en-US" altLang="ko-KR" sz="1200" dirty="0" err="1"/>
              <a:t>.show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        </a:t>
            </a:r>
            <a:r>
              <a:rPr lang="en-US" altLang="ko-KR" sz="1200" b="1" dirty="0"/>
              <a:t>catch </a:t>
            </a:r>
            <a:r>
              <a:rPr lang="en-US" altLang="ko-KR" sz="1200" dirty="0"/>
              <a:t>(Exception e)</a:t>
            </a:r>
            <a:br>
              <a:rPr lang="en-US" altLang="ko-KR" sz="1200" dirty="0"/>
            </a:br>
            <a:r>
              <a:rPr lang="en-US" altLang="ko-KR" sz="1200" dirty="0"/>
              <a:t>                        {</a:t>
            </a:r>
            <a:br>
              <a:rPr lang="en-US" altLang="ko-KR" sz="1200" dirty="0"/>
            </a:br>
            <a:r>
              <a:rPr lang="en-US" altLang="ko-KR" sz="1200" dirty="0"/>
              <a:t>                            </a:t>
            </a:r>
            <a:r>
              <a:rPr lang="en-US" altLang="ko-KR" sz="1200" dirty="0" err="1"/>
              <a:t>e.printStackTrace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    }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smtClean="0"/>
              <a:t>};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/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en-US" altLang="ko-KR" sz="1200" dirty="0" smtClean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98994" y="844676"/>
            <a:ext cx="4417886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7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686" y="1323970"/>
            <a:ext cx="70583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RegisterRequest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registerRequest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RegisterRequest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userID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userPassword</a:t>
            </a:r>
            <a:r>
              <a:rPr lang="en-US" altLang="ko-KR" sz="1200" dirty="0"/>
              <a:t>, </a:t>
            </a:r>
            <a:r>
              <a:rPr lang="en-US" altLang="ko-KR" sz="1200" b="1" dirty="0" err="1"/>
              <a:t>userGender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userMajor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userEmail,responseListener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err="1"/>
              <a:t>RequestQueue</a:t>
            </a:r>
            <a:r>
              <a:rPr lang="en-US" altLang="ko-KR" sz="1200" dirty="0"/>
              <a:t> queue = </a:t>
            </a:r>
            <a:r>
              <a:rPr lang="en-US" altLang="ko-KR" sz="1200" dirty="0" err="1"/>
              <a:t>Volley.</a:t>
            </a:r>
            <a:r>
              <a:rPr lang="en-US" altLang="ko-KR" sz="1200" i="1" dirty="0" err="1"/>
              <a:t>newRequestQueue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err="1"/>
              <a:t>queue.add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registerRequest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    }</a:t>
            </a:r>
            <a:br>
              <a:rPr lang="en-US" altLang="ko-KR" sz="1200" dirty="0"/>
            </a:br>
            <a:r>
              <a:rPr lang="en-US" altLang="ko-KR" sz="1200" dirty="0"/>
              <a:t>        });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}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@Override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protected void </a:t>
            </a:r>
            <a:r>
              <a:rPr lang="en-US" altLang="ko-KR" sz="1200" dirty="0" err="1"/>
              <a:t>onStop</a:t>
            </a:r>
            <a:r>
              <a:rPr lang="en-US" altLang="ko-KR" sz="1200" dirty="0"/>
              <a:t>() {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 err="1"/>
              <a:t>super</a:t>
            </a:r>
            <a:r>
              <a:rPr lang="en-US" altLang="ko-KR" sz="1200" dirty="0" err="1"/>
              <a:t>.onStop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/>
              <a:t>if</a:t>
            </a:r>
            <a:r>
              <a:rPr lang="en-US" altLang="ko-KR" sz="1200" dirty="0"/>
              <a:t>(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!= 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{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-US" altLang="ko-KR" sz="1200" b="1" dirty="0" err="1"/>
              <a:t>dialog</a:t>
            </a:r>
            <a:r>
              <a:rPr lang="en-US" altLang="ko-KR" sz="1200" dirty="0" err="1"/>
              <a:t>.dismiss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= 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    }</a:t>
            </a:r>
            <a:br>
              <a:rPr lang="en-US" altLang="ko-KR" sz="1200" dirty="0"/>
            </a:br>
            <a:r>
              <a:rPr lang="en-US" altLang="ko-KR" sz="1200" dirty="0"/>
              <a:t>    }</a:t>
            </a:r>
            <a:br>
              <a:rPr lang="en-US" altLang="ko-KR" sz="1200" dirty="0"/>
            </a:br>
            <a:r>
              <a:rPr lang="en-US" altLang="ko-KR" sz="1200" dirty="0"/>
              <a:t>}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/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/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en-US" altLang="ko-KR" sz="1200" dirty="0" smtClean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98994" y="844676"/>
            <a:ext cx="4417886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9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3478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1.1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배경 및 필요성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4340336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문제점 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지나친 시간낭비</a:t>
            </a:r>
            <a:endParaRPr lang="en-US" altLang="ko-KR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8"/>
          <a:stretch/>
        </p:blipFill>
        <p:spPr>
          <a:xfrm>
            <a:off x="6271048" y="1838087"/>
            <a:ext cx="4912615" cy="42483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44" y="2444056"/>
            <a:ext cx="4860855" cy="40181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767245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가로채널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’ 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양세형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백종원 극찬한 </a:t>
            </a:r>
            <a:r>
              <a:rPr lang="ko-KR" altLang="en-US" dirty="0" err="1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돈까스집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위해 새벽부터 대기</a:t>
            </a:r>
            <a:endParaRPr lang="ko-KR" altLang="en-US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81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686" y="1323970"/>
            <a:ext cx="70583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RegisterRequest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registerRequest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RegisterRequest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userID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userPassword</a:t>
            </a:r>
            <a:r>
              <a:rPr lang="en-US" altLang="ko-KR" sz="1200" dirty="0"/>
              <a:t>, </a:t>
            </a:r>
            <a:r>
              <a:rPr lang="en-US" altLang="ko-KR" sz="1200" b="1" dirty="0" err="1"/>
              <a:t>userGender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userMajor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userEmail,responseListener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err="1"/>
              <a:t>RequestQueue</a:t>
            </a:r>
            <a:r>
              <a:rPr lang="en-US" altLang="ko-KR" sz="1200" dirty="0"/>
              <a:t> queue = </a:t>
            </a:r>
            <a:r>
              <a:rPr lang="en-US" altLang="ko-KR" sz="1200" dirty="0" err="1"/>
              <a:t>Volley.</a:t>
            </a:r>
            <a:r>
              <a:rPr lang="en-US" altLang="ko-KR" sz="1200" i="1" dirty="0" err="1"/>
              <a:t>newRequestQueue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RegisterActivity.</a:t>
            </a:r>
            <a:r>
              <a:rPr lang="en-US" altLang="ko-KR" sz="1200" b="1" dirty="0" err="1"/>
              <a:t>this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            </a:t>
            </a:r>
            <a:r>
              <a:rPr lang="en-US" altLang="ko-KR" sz="1200" dirty="0" err="1"/>
              <a:t>queue.add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registerRequest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       }</a:t>
            </a:r>
            <a:br>
              <a:rPr lang="en-US" altLang="ko-KR" sz="1200" dirty="0"/>
            </a:br>
            <a:r>
              <a:rPr lang="en-US" altLang="ko-KR" sz="1200" dirty="0"/>
              <a:t>        });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}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@Override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protected void </a:t>
            </a:r>
            <a:r>
              <a:rPr lang="en-US" altLang="ko-KR" sz="1200" dirty="0" err="1"/>
              <a:t>onStop</a:t>
            </a:r>
            <a:r>
              <a:rPr lang="en-US" altLang="ko-KR" sz="1200" dirty="0"/>
              <a:t>() {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 err="1"/>
              <a:t>super</a:t>
            </a:r>
            <a:r>
              <a:rPr lang="en-US" altLang="ko-KR" sz="1200" dirty="0" err="1"/>
              <a:t>.onStop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b="1" dirty="0"/>
              <a:t>if</a:t>
            </a:r>
            <a:r>
              <a:rPr lang="en-US" altLang="ko-KR" sz="1200" dirty="0"/>
              <a:t>(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!= 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{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-US" altLang="ko-KR" sz="1200" b="1" dirty="0" err="1"/>
              <a:t>dialog</a:t>
            </a:r>
            <a:r>
              <a:rPr lang="en-US" altLang="ko-KR" sz="1200" dirty="0" err="1"/>
              <a:t>.dismiss</a:t>
            </a:r>
            <a:r>
              <a:rPr lang="en-US" altLang="ko-KR" sz="1200" dirty="0"/>
              <a:t>();</a:t>
            </a:r>
            <a:br>
              <a:rPr lang="en-US" altLang="ko-KR" sz="1200" dirty="0"/>
            </a:br>
            <a:r>
              <a:rPr lang="en-US" altLang="ko-KR" sz="1200" dirty="0"/>
              <a:t>            </a:t>
            </a:r>
            <a:r>
              <a:rPr lang="en-US" altLang="ko-KR" sz="1200" b="1" dirty="0"/>
              <a:t>dialog </a:t>
            </a:r>
            <a:r>
              <a:rPr lang="en-US" altLang="ko-KR" sz="1200" dirty="0"/>
              <a:t>= 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;</a:t>
            </a:r>
            <a:br>
              <a:rPr lang="en-US" altLang="ko-KR" sz="1200" dirty="0"/>
            </a:br>
            <a:r>
              <a:rPr lang="en-US" altLang="ko-KR" sz="1200" dirty="0"/>
              <a:t>        }</a:t>
            </a:r>
            <a:br>
              <a:rPr lang="en-US" altLang="ko-KR" sz="1200" dirty="0"/>
            </a:br>
            <a:r>
              <a:rPr lang="en-US" altLang="ko-KR" sz="1200" dirty="0"/>
              <a:t>    }</a:t>
            </a:r>
            <a:br>
              <a:rPr lang="en-US" altLang="ko-KR" sz="1200" dirty="0"/>
            </a:br>
            <a:r>
              <a:rPr lang="en-US" altLang="ko-KR" sz="1200" dirty="0"/>
              <a:t>}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/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/>
          </a:p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en-US" altLang="ko-KR" sz="1200" dirty="0" smtClean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98994" y="844676"/>
            <a:ext cx="4417886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회원가입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[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점주용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]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9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메인 화면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72200" y="761195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"150dp"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"@+id/searchButton"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"식당검색"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"@+id/resButton"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"예약"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&lt;/</a:t>
            </a: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lang="ko-KR" altLang="en-US" sz="12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35240" y="636448"/>
            <a:ext cx="6096000" cy="63555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"@+id/controlButton"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"관리"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"@+id/commentButton"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"후기"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"@+id/settingButton"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"설정"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lang="ko-KR" altLang="en-US" sz="11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8" y="1411086"/>
            <a:ext cx="2563502" cy="52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56350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메인 화면 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 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640" y="1505992"/>
            <a:ext cx="128778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protected void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super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.onCreate(savedInstanceState);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setContentView(R.layout.</a:t>
            </a:r>
            <a:r>
              <a:rPr kumimoji="1" lang="ko-KR" altLang="ko-KR" sz="11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activity_main2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Button resButton = (Button) findViewById(R.id.</a:t>
            </a:r>
            <a:r>
              <a:rPr kumimoji="1" lang="ko-KR" altLang="ko-KR" sz="11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resButton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Button searchButton = (Button) findViewById(R.id.</a:t>
            </a:r>
            <a:r>
              <a:rPr kumimoji="1" lang="ko-KR" altLang="ko-KR" sz="11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searchButton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Button controlButton = (Button) findViewById(R.id.</a:t>
            </a:r>
            <a:r>
              <a:rPr kumimoji="1" lang="ko-KR" altLang="ko-KR" sz="11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controlButton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Button commentButton = (Button) findViewById(R.id.</a:t>
            </a:r>
            <a:r>
              <a:rPr kumimoji="1" lang="ko-KR" altLang="ko-KR" sz="11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commentButton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Button settingButton = (Button) findViewById(R.id.</a:t>
            </a:r>
            <a:r>
              <a:rPr kumimoji="1" lang="ko-KR" altLang="ko-KR" sz="11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settingButton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resButton.setOnClickListener(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View.OnClickListener() 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onClick(View view) 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Intent registerIntent =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Intent(Main2Activity.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Waiting2Activity.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class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.startActivity(registerIntent);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}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searchButton.setOnClickListener(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View.OnClickListener() 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{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onClick(View v) 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Intent registerIntent =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Intent(Main2Activity.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searchActivity.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class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.startActivity(registerIntent);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}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ko-KR" altLang="ko-KR" sz="11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89320" y="1489072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commentButton.setOnClickListener(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View.OnClickListener() 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onClick(View v) 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Intent registerIntent =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Intent(Main2Activity.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commentActivity.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class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.startActivity(registerIntent);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}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controlButton.setOnClickListener(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View.OnClickListener(){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onClick(View v) 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Intent registerIntent =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Intent(Main2Activity.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controlActivity.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class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.startActivity(registerIntent);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}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settingButton.setOnClickListener(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View.OnClickListener(){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onClick(View v) {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Intent registerIntent = 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Intent(Main2Activity.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SettingActivity.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class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Main2Activity.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.startActivity(registerIntent);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}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});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}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6987540" y="5419496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각 버튼 클릭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&gt;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400" dirty="0" err="1" smtClean="0">
                <a:latin typeface="나눔스퀘어 Bold" pitchFamily="50" charset="-127"/>
                <a:ea typeface="나눔스퀘어 Bold" pitchFamily="50" charset="-127"/>
              </a:rPr>
              <a:t>OnClickListenr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, Intent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명령어를 통해 화면 전환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검색 화면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8" y="1465454"/>
            <a:ext cx="2557462" cy="52570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06240" y="967038"/>
            <a:ext cx="6096000" cy="57554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"150dp"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"식당 선택"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</a:t>
            </a:r>
            <a:b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"280dp"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"@+id/nameSpinner"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&lt;/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"170dp"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"확인"</a:t>
            </a:r>
            <a:b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6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endParaRPr kumimoji="1" lang="ko-KR" altLang="ko-KR" sz="16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검색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8218" y="13672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class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searchActivity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extends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AppCompatActivity {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private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ArrayAdapter </a:t>
            </a:r>
            <a:r>
              <a:rPr kumimoji="1" lang="ko-KR" altLang="ko-KR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adapter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private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 </a:t>
            </a:r>
            <a:r>
              <a:rPr kumimoji="1" lang="ko-KR" altLang="ko-KR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protected void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super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.onCreate(savedInstanceState);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setContentView(R.layout.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activity_search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= (Spinner) findViewById(R.id.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nameSpinner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adapter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= ArrayAdapter.</a:t>
            </a:r>
            <a:r>
              <a:rPr kumimoji="1" lang="ko-KR" altLang="ko-KR" i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createFromResource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R.array.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restaurant_name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android.R.layout.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simple_spinner_dropdown_item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.setAdapter(</a:t>
            </a:r>
            <a:r>
              <a:rPr kumimoji="1" lang="ko-KR" altLang="ko-KR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adapter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}</a:t>
            </a:r>
            <a:endParaRPr kumimoji="1" lang="ko-KR" altLang="ko-KR" sz="44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0418" y="4824803"/>
            <a:ext cx="4922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Spinner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를 이용하여 미리 입력해둔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식당을 선택하여 검색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50418" y="170064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resources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string-array </a:t>
            </a:r>
            <a:r>
              <a:rPr kumimoji="1" lang="ko-KR" altLang="ko-KR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name=</a:t>
            </a:r>
            <a:r>
              <a:rPr kumimoji="1" lang="ko-KR" altLang="ko-KR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"restaurant_name"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밥먹젠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&gt;월궁&lt;/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서브웨이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&gt;매력식당&lt;/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콘킹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맵수다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item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&lt;/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string-array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resources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kumimoji="1" lang="ko-KR" altLang="ko-KR" sz="44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6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대기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1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8" y="1357374"/>
            <a:ext cx="2633661" cy="54136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49038" y="712137"/>
            <a:ext cx="6096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"현재 예상 대기 시간은"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"50dp"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EditText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"@+id/numberText"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"분 입니다."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"100dp"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lang="ko-KR" altLang="en-US" sz="12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93280" y="817923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"대기하시겠습니까?"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"80dp"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</a:t>
            </a:r>
            <a:r>
              <a:rPr kumimoji="1" lang="ko-KR" altLang="ko-KR" sz="12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"@+id/yesButton"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"네"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"25dp" 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"@+id/noButton"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:layout_marginLeft=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"50dp"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"아니요"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2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"25dp" 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/&gt;</a:t>
            </a:r>
            <a:b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kumimoji="1" lang="ko-KR" altLang="ko-KR" sz="12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8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42030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대기 화면</a:t>
            </a:r>
            <a:r>
              <a:rPr lang="en-US" altLang="ko-KR" sz="2300" dirty="0">
                <a:latin typeface="나눔스퀘어 ExtraBold" pitchFamily="50" charset="-127"/>
                <a:ea typeface="나눔스퀘어 ExtraBold" pitchFamily="50" charset="-127"/>
              </a:rPr>
              <a:t>1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21080" y="1472596"/>
            <a:ext cx="107289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protected void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super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.onCreate(savedInstanceState);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setContentView(R.layout.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activity_waiting2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EditText numberText = (EditText) findViewById(R.id.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numberText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Button yesButton = (Button) findViewById(R.id.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yesButton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Button noButton = (Button) findViewById(R.id.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noButton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yesButton.setOnClickListener(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View.OnClickListener() {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onClick(View view) {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Intent registerIntent =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new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Intent(Waiting2Activity.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WaitingActivity.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class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Waiting2Activity.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.startActivity(registerIntent);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}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}</a:t>
            </a:r>
            <a:endParaRPr kumimoji="1" lang="ko-KR" altLang="ko-KR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13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대기 화면</a:t>
            </a:r>
            <a:r>
              <a:rPr lang="en-US" altLang="ko-KR" sz="2300" dirty="0">
                <a:latin typeface="나눔스퀘어 ExtraBold" pitchFamily="50" charset="-127"/>
                <a:ea typeface="나눔스퀘어 ExtraBold" pitchFamily="50" charset="-127"/>
              </a:rPr>
              <a:t>2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8" y="1402080"/>
            <a:ext cx="2603182" cy="53509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18560" y="734258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"200dp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"색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:orientation=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"vertical"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"대기 인원"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 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 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"@+id/addButton"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"+"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:textStyle=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"bold"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endParaRPr lang="ko-KR" altLang="en-US" sz="11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8040" y="734258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"@+id/number"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"25dp"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"0"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:layout_marginLeft=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:layout_marginRight=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"10dp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"@+id/subtractButton"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"-"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:textStyle=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"bold" 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r>
              <a:rPr kumimoji="1" lang="en-US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 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"@+id/button"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"확인"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:onClick=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"onButton1Clicked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kumimoji="1" lang="ko-KR" altLang="ko-KR" sz="11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66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567149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6031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대기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2. 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6738" y="1700646"/>
            <a:ext cx="9552622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class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WaitingActivity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extends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AppCompatActivity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implements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View.OnClickListener {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private int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mnumber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= </a:t>
            </a:r>
            <a:r>
              <a:rPr kumimoji="1" lang="ko-KR" altLang="ko-KR" sz="1300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0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private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mTvQuantity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3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protected void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super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.onCreate(savedInstanceState);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setContentView(R.layout.</a:t>
            </a:r>
            <a:r>
              <a:rPr kumimoji="1" lang="ko-KR" altLang="ko-KR" sz="13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activity_waiting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mTvQuantity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= (TextView) findViewById(R.id.</a:t>
            </a:r>
            <a:r>
              <a:rPr kumimoji="1" lang="ko-KR" altLang="ko-KR" sz="13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number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i="1" dirty="0">
                <a:solidFill>
                  <a:srgbClr val="808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//버튼 이벤트들</a:t>
            </a:r>
            <a:br>
              <a:rPr kumimoji="1" lang="ko-KR" altLang="ko-KR" sz="1300" i="1" dirty="0">
                <a:solidFill>
                  <a:srgbClr val="808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i="1" dirty="0">
                <a:solidFill>
                  <a:srgbClr val="808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findViewById(R.id.</a:t>
            </a:r>
            <a:r>
              <a:rPr kumimoji="1" lang="ko-KR" altLang="ko-KR" sz="13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addButton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).setOnClickListener(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findViewById(R.id.</a:t>
            </a:r>
            <a:r>
              <a:rPr kumimoji="1" lang="ko-KR" altLang="ko-KR" sz="13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subtractButton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).setOnClickListener(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findViewById(R.id.</a:t>
            </a:r>
            <a:r>
              <a:rPr kumimoji="1" lang="ko-KR" altLang="ko-KR" sz="13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).setOnClickListener(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onButton1Clicked(View v)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{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Toast.</a:t>
            </a:r>
            <a:r>
              <a:rPr kumimoji="1" lang="ko-KR" altLang="ko-KR" sz="1300" i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makeText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"대기 순서 예약되었습니다."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Toast.</a:t>
            </a:r>
            <a:r>
              <a:rPr kumimoji="1" lang="ko-KR" altLang="ko-KR" sz="13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LENGTH_LONG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).show();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ko-KR" altLang="ko-KR" sz="13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39000" y="220078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</a:t>
            </a:r>
            <a:r>
              <a:rPr kumimoji="1" lang="ko-KR" altLang="ko-KR" sz="13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3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onClick(View v) {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switch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(v.getId()){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case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R.id.</a:t>
            </a:r>
            <a:r>
              <a:rPr kumimoji="1" lang="ko-KR" altLang="ko-KR" sz="13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addButton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mnumber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++;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mTvQuantity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.setText(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""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+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mnumber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break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case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R.id.</a:t>
            </a:r>
            <a:r>
              <a:rPr kumimoji="1" lang="ko-KR" altLang="ko-KR" sz="13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subtractButton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mnumber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--;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if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mnumber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300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0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){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mnumber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= </a:t>
            </a:r>
            <a:r>
              <a:rPr kumimoji="1" lang="ko-KR" altLang="ko-KR" sz="1300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0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}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mTvQuantity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.setText(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""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+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mnumber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break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case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R.id.</a:t>
            </a:r>
            <a:r>
              <a:rPr kumimoji="1" lang="ko-KR" altLang="ko-KR" sz="13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    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break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}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endParaRPr lang="ko-KR" altLang="en-US" sz="1300" dirty="0"/>
          </a:p>
        </p:txBody>
      </p:sp>
      <p:sp>
        <p:nvSpPr>
          <p:cNvPr id="10" name="TextBox 9"/>
          <p:cNvSpPr txBox="1"/>
          <p:nvPr/>
        </p:nvSpPr>
        <p:spPr>
          <a:xfrm>
            <a:off x="8061960" y="5894100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+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버튼 </a:t>
            </a:r>
            <a:r>
              <a:rPr lang="ko-KR" altLang="en-US" sz="2400" dirty="0" err="1" smtClean="0">
                <a:latin typeface="나눔스퀘어 Bold" pitchFamily="50" charset="-127"/>
                <a:ea typeface="나눔스퀘어 Bold" pitchFamily="50" charset="-127"/>
              </a:rPr>
              <a:t>클릭시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증가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</a:p>
          <a:p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버튼 </a:t>
            </a:r>
            <a:r>
              <a:rPr lang="ko-KR" altLang="en-US" sz="2400" dirty="0" err="1" smtClean="0">
                <a:latin typeface="나눔스퀘어 Bold" pitchFamily="50" charset="-127"/>
                <a:ea typeface="나눔스퀘어 Bold" pitchFamily="50" charset="-127"/>
              </a:rPr>
              <a:t>클릭시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감소</a:t>
            </a:r>
            <a:endParaRPr lang="ko-KR" altLang="en-US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2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예약 화면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96200" y="751013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EditText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"년"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EditText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"월"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EditText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"일"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"50dp"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"예약"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</a:t>
            </a:r>
            <a:r>
              <a:rPr kumimoji="1" lang="ko-KR" altLang="ko-KR" sz="11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1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lang="ko-KR" altLang="en-US" sz="11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57600" y="746727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"50dp"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"@+id/name2Spinner"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"280dp"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"70dp"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:orientation=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"horizontal"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EditText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"시"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EditText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"40dp"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 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"분"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/&gt;&lt;/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"20dp"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:orientation=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"horizontal"</a:t>
            </a:r>
            <a:b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1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1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1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r>
              <a:rPr kumimoji="1" lang="ko-KR" altLang="ko-KR" sz="11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lang="ko-KR" altLang="en-US" sz="11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23" y="1396312"/>
            <a:ext cx="2614958" cy="53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3478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1.1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배경 및 필요성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3593576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문제점 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소음 공해</a:t>
            </a:r>
            <a:endParaRPr lang="en-US" altLang="ko-KR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" y="2028896"/>
            <a:ext cx="5291197" cy="34806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14888" y="2013656"/>
            <a:ext cx="4931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인기 음식점의 경우 많은 대기 순번으로 인해 근처 주택가에서 굉장히 많은 불편을 겪고 있다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</a:p>
          <a:p>
            <a:pPr algn="just"/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그 중 하나가 바로 소음 공해이다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기다리는 시간이 길어지고 사람이 많아질수록 많은 소음이 발생하는 건 당연한 일이다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따라서 이로 인해 많은 동네 주민이 불편을 겪는다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3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121043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예약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45858" y="2069978"/>
            <a:ext cx="1188434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2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protected void 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2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super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.onCreate(savedInstanceState);</a:t>
            </a:r>
            <a:b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setContentView(R.layout.</a:t>
            </a:r>
            <a:r>
              <a:rPr kumimoji="1" lang="ko-KR" altLang="ko-KR" sz="22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activity_real_reservation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2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 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= (Spinner) findViewById(R.id.</a:t>
            </a:r>
            <a:r>
              <a:rPr kumimoji="1" lang="ko-KR" altLang="ko-KR" sz="22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name2Spinner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2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adapter 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= ArrayAdapter.</a:t>
            </a:r>
            <a:r>
              <a:rPr kumimoji="1" lang="ko-KR" altLang="ko-KR" sz="2200" i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createFromResource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sz="2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R.array.</a:t>
            </a:r>
            <a:r>
              <a:rPr kumimoji="1" lang="ko-KR" altLang="ko-KR" sz="22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restaurant_name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android.R.layout.</a:t>
            </a:r>
            <a:r>
              <a:rPr kumimoji="1" lang="ko-KR" altLang="ko-KR" sz="22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simple_spinner_dropdown_item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2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spinner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.setAdapter(</a:t>
            </a:r>
            <a:r>
              <a:rPr kumimoji="1" lang="ko-KR" altLang="ko-KR" sz="22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adapter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}</a:t>
            </a:r>
            <a:b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2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onButton7Clicked(View v){</a:t>
            </a:r>
            <a:b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Toast.</a:t>
            </a:r>
            <a:r>
              <a:rPr kumimoji="1" lang="ko-KR" altLang="ko-KR" sz="2200" i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makeText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sz="22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</a:t>
            </a:r>
            <a:r>
              <a:rPr kumimoji="1" lang="ko-KR" altLang="ko-KR" sz="22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"예약되었습니다."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Toast.</a:t>
            </a:r>
            <a:r>
              <a:rPr kumimoji="1" lang="ko-KR" altLang="ko-KR" sz="22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LENGTH_SHORT</a:t>
            </a: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).show();</a:t>
            </a:r>
            <a:b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2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}</a:t>
            </a:r>
            <a:endParaRPr kumimoji="1" lang="ko-KR" altLang="ko-KR" sz="22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6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관리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고객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8" y="1478280"/>
            <a:ext cx="2557462" cy="525700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05171" y="809748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"150dp"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"현재 예약 건수 : 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 </a:t>
            </a:r>
            <a:b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"10dp" 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 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 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 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"0" 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"50dp"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"현재 대기 남은 시간 : 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TextView</a:t>
            </a:r>
            <a:b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"10dp"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3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0“</a:t>
            </a:r>
            <a:endParaRPr kumimoji="1" lang="en-US" altLang="ko-KR" sz="1300" b="1" dirty="0" smtClean="0">
              <a:solidFill>
                <a:srgbClr val="008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</a:t>
            </a:r>
            <a:r>
              <a:rPr kumimoji="1" lang="en-US" altLang="ko-KR" sz="1300" b="1" dirty="0" smtClean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</a:t>
            </a:r>
            <a:r>
              <a:rPr kumimoji="1" lang="ko-KR" altLang="ko-KR" sz="13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 smtClean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 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54240" y="944108"/>
            <a:ext cx="6096000" cy="52937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"130dp"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"예약 취소"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"25dp"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:onClick=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"onButton5Clicked"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"130dp"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"대기 취소"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"25dp"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:layout_marginLeft=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"25dp"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3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3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:onClick=</a:t>
            </a:r>
            <a:r>
              <a:rPr kumimoji="1" lang="ko-KR" altLang="ko-KR" sz="13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"onButton6Clicked"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3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3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kumimoji="1" lang="ko-KR" altLang="ko-KR" sz="13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5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84702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관리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고객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).java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8240" y="1554722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class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controlActivity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extends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AppCompatActivity {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protected void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super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.onCreate(savedInstanceState);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setContentView(R.layout.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activity_control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onButton5Clicked(View v){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Toast.</a:t>
            </a:r>
            <a:r>
              <a:rPr kumimoji="1" lang="ko-KR" altLang="ko-KR" i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makeText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</a:t>
            </a:r>
            <a:r>
              <a:rPr kumimoji="1" lang="ko-KR" altLang="ko-KR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"예약 취소 되었습니다."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Toast.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LENGTH_SHORT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).show();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onButton6Clicked(View v){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Toast.</a:t>
            </a:r>
            <a:r>
              <a:rPr kumimoji="1" lang="ko-KR" altLang="ko-KR" i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makeText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</a:t>
            </a:r>
            <a:r>
              <a:rPr kumimoji="1" lang="ko-KR" altLang="ko-KR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"대기 취소 되었습니다."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Toast.</a:t>
            </a:r>
            <a:r>
              <a:rPr kumimoji="1" lang="ko-KR" altLang="ko-KR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LENGTH_SHORT</a:t>
            </a: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).show();</a:t>
            </a:r>
            <a:b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endParaRPr kumimoji="1" lang="ko-KR" altLang="ko-KR" sz="44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0940" y="2965548"/>
            <a:ext cx="4213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예약 취소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대기 취소 버튼 </a:t>
            </a:r>
            <a:r>
              <a:rPr lang="ko-KR" altLang="en-US" sz="2400" dirty="0" err="1" smtClean="0">
                <a:latin typeface="나눔스퀘어 Bold" pitchFamily="50" charset="-127"/>
                <a:ea typeface="나눔스퀘어 Bold" pitchFamily="50" charset="-127"/>
              </a:rPr>
              <a:t>클릭시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각각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Toast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명령어를 사용하여 고객에게 취소됨을 확인시킴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0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52561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관리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82" y="1542279"/>
            <a:ext cx="2694136" cy="4922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8018" y="744379"/>
            <a:ext cx="66576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b="1" dirty="0" err="1"/>
              <a:t>LinearLayout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en-US" altLang="ko-KR" sz="1200" b="1" dirty="0"/>
              <a:t>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match_parent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match_parent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</a:t>
            </a:r>
            <a:r>
              <a:rPr lang="en-US" altLang="ko-KR" sz="1200" b="1" dirty="0" err="1"/>
              <a:t>android:orientation</a:t>
            </a:r>
            <a:r>
              <a:rPr lang="en-US" altLang="ko-KR" sz="1200" b="1" dirty="0"/>
              <a:t>="vertical"</a:t>
            </a:r>
            <a:br>
              <a:rPr lang="en-US" altLang="ko-KR" sz="1200" b="1" dirty="0"/>
            </a:br>
            <a:r>
              <a:rPr lang="en-US" altLang="ko-KR" sz="1200" b="1" dirty="0"/>
              <a:t>    </a:t>
            </a:r>
            <a:r>
              <a:rPr lang="en-US" altLang="ko-KR" sz="1200" b="1" dirty="0" err="1"/>
              <a:t>android:gravity</a:t>
            </a:r>
            <a:r>
              <a:rPr lang="en-US" altLang="ko-KR" sz="1200" b="1" dirty="0"/>
              <a:t>="center"</a:t>
            </a:r>
            <a:r>
              <a:rPr lang="en-US" altLang="ko-KR" sz="1200" dirty="0"/>
              <a:t>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&lt;</a:t>
            </a:r>
            <a:r>
              <a:rPr lang="en-US" altLang="ko-KR" sz="1200" b="1" dirty="0"/>
              <a:t>Button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colorPrimaryDark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계정 관리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android:textSize</a:t>
            </a:r>
            <a:r>
              <a:rPr lang="en-US" altLang="ko-KR" sz="1200" b="1" dirty="0"/>
              <a:t>="20dp"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android:textStyle</a:t>
            </a:r>
            <a:r>
              <a:rPr lang="en-US" altLang="ko-KR" sz="1200" b="1" dirty="0"/>
              <a:t>="bold"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="@+id/set"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&lt;</a:t>
            </a:r>
            <a:r>
              <a:rPr lang="en-US" altLang="ko-KR" sz="1200" b="1" dirty="0"/>
              <a:t>Button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appText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colorPrimaryDark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앱</a:t>
            </a:r>
            <a:r>
              <a:rPr lang="ko-KR" altLang="en-US" sz="1200" b="1" dirty="0"/>
              <a:t> 버전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android:textSize</a:t>
            </a:r>
            <a:r>
              <a:rPr lang="en-US" altLang="ko-KR" sz="1200" b="1" dirty="0"/>
              <a:t>="20dp"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android:textStyle</a:t>
            </a:r>
            <a:r>
              <a:rPr lang="en-US" altLang="ko-KR" sz="1200" b="1" dirty="0"/>
              <a:t>="bold" 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746917" y="2109776"/>
            <a:ext cx="427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&lt;</a:t>
            </a:r>
            <a:r>
              <a:rPr lang="en-US" altLang="ko-KR" sz="1200" b="1" dirty="0"/>
              <a:t>Button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android:layout_width</a:t>
            </a:r>
            <a:r>
              <a:rPr lang="en-US" altLang="ko-KR" sz="1200" b="1" dirty="0"/>
              <a:t>="280dp"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android:layout_height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wrap_content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android:textSize</a:t>
            </a:r>
            <a:r>
              <a:rPr lang="en-US" altLang="ko-KR" sz="1200" b="1" dirty="0"/>
              <a:t>="20dp"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android:textStyle</a:t>
            </a:r>
            <a:r>
              <a:rPr lang="en-US" altLang="ko-KR" sz="1200" b="1" dirty="0"/>
              <a:t>="bold"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android:textColor</a:t>
            </a:r>
            <a:r>
              <a:rPr lang="en-US" altLang="ko-KR" sz="1200" b="1" dirty="0"/>
              <a:t>="#</a:t>
            </a:r>
            <a:r>
              <a:rPr lang="en-US" altLang="ko-KR" sz="1200" b="1" dirty="0" err="1"/>
              <a:t>ffffff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android:background</a:t>
            </a:r>
            <a:r>
              <a:rPr lang="en-US" altLang="ko-KR" sz="1200" b="1" dirty="0"/>
              <a:t>="@color/</a:t>
            </a:r>
            <a:r>
              <a:rPr lang="en-US" altLang="ko-KR" sz="1200" b="1" dirty="0" err="1"/>
              <a:t>colorPrimaryDark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android:text</a:t>
            </a:r>
            <a:r>
              <a:rPr lang="en-US" altLang="ko-KR" sz="1200" b="1" dirty="0"/>
              <a:t>="</a:t>
            </a:r>
            <a:r>
              <a:rPr lang="ko-KR" altLang="en-US" sz="1200" b="1" dirty="0"/>
              <a:t>로그아웃</a:t>
            </a:r>
            <a:r>
              <a:rPr lang="en-US" altLang="ko-KR" sz="1200" b="1" dirty="0"/>
              <a:t>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android:layout_marginTop</a:t>
            </a:r>
            <a:r>
              <a:rPr lang="en-US" altLang="ko-KR" sz="1200" b="1" dirty="0"/>
              <a:t>="10dp"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android:layout_gravity</a:t>
            </a:r>
            <a:r>
              <a:rPr lang="en-US" altLang="ko-KR" sz="1200" b="1" dirty="0"/>
              <a:t>="center"</a:t>
            </a:r>
            <a:br>
              <a:rPr lang="en-US" altLang="ko-KR" sz="1200" b="1" dirty="0"/>
            </a:br>
            <a:r>
              <a:rPr lang="en-US" altLang="ko-KR" sz="1200" b="1" dirty="0"/>
              <a:t>        </a:t>
            </a:r>
            <a:r>
              <a:rPr lang="en-US" altLang="ko-KR" sz="1200" b="1" dirty="0" err="1"/>
              <a:t>android:id</a:t>
            </a:r>
            <a:r>
              <a:rPr lang="en-US" altLang="ko-KR" sz="1200" b="1" dirty="0"/>
              <a:t>="@+id/</a:t>
            </a:r>
            <a:r>
              <a:rPr lang="en-US" altLang="ko-KR" sz="1200" b="1" dirty="0" err="1"/>
              <a:t>logoutText</a:t>
            </a:r>
            <a:r>
              <a:rPr lang="en-US" altLang="ko-KR" sz="1200" b="1" dirty="0"/>
              <a:t>"</a:t>
            </a:r>
            <a:r>
              <a:rPr lang="en-US" altLang="ko-KR" sz="1200" dirty="0"/>
              <a:t>/&gt;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&lt;/</a:t>
            </a:r>
            <a:r>
              <a:rPr lang="en-US" altLang="ko-KR" sz="1200" b="1" dirty="0" err="1"/>
              <a:t>LinearLayout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45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후기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고객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8" y="1447800"/>
            <a:ext cx="2572702" cy="5288332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50051" y="3830377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18560" y="1664955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</a:t>
            </a:r>
            <a:r>
              <a:rPr kumimoji="1" lang="ko-KR" altLang="ko-KR" sz="14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&lt;TextView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android:layout_marginLeft="20dp"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android:layout_marginTop="50dp"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android:layout_width="wrap_content"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 smtClean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android:layout_height="wrap_content"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"식당 이름"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:orientation=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"vertical"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EditText</a:t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"280dp"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"350dp"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:hint=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"후기 작성" </a:t>
            </a:r>
            <a:r>
              <a:rPr kumimoji="1" lang="ko-KR" altLang="ko-KR" sz="1400" dirty="0" smtClean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endParaRPr kumimoji="1" lang="ko-KR" altLang="ko-KR" sz="14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20000" y="1709353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:layout_marginRight=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"right"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&lt;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"확인"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kumimoji="1" lang="ko-KR" altLang="ko-KR" sz="14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96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설정 화면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8" y="1349250"/>
            <a:ext cx="2587942" cy="53196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05200" y="1434124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&lt;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"@+id/accountButton"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"200dp"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"계정 관리"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"@+id/logoutButton"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:onClick=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"onButton2Clicked"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"로그아웃"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endParaRPr lang="ko-KR" altLang="en-US" sz="14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80960" y="105436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"@+id/versionButton"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:onClick=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"onButton3Clicked"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</a:t>
            </a:r>
            <a:r>
              <a:rPr kumimoji="1" lang="ko-KR" altLang="ko-KR" sz="1400" b="1" dirty="0" err="1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앱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버전"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b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&lt;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Button</a:t>
            </a:r>
            <a:b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:layout_gravity=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"center"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:id=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"@+id/peopleButton"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:layout_width=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"240dp"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:layout_height=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"wrap_content"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:layout_marginTop=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:background=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"@color/colorPrimaryDark"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:textColor=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"#ffffffff"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:textSize=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"30dp"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:onClick=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"onButton4Clicked"</a:t>
            </a:r>
            <a:b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    </a:t>
            </a:r>
            <a:r>
              <a:rPr kumimoji="1" lang="ko-KR" altLang="ko-KR" sz="1400" b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android</a:t>
            </a:r>
            <a:r>
              <a:rPr kumimoji="1" lang="ko-KR" altLang="ko-KR" sz="1400" b="1" dirty="0">
                <a:solidFill>
                  <a:srgbClr val="0000FF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:text=</a:t>
            </a:r>
            <a:r>
              <a:rPr kumimoji="1" lang="ko-KR" altLang="ko-KR" sz="14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"만든 사람들"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/&gt;</a:t>
            </a:r>
            <a:endParaRPr kumimoji="1" lang="en-US" altLang="ko-KR" sz="14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&lt;/</a:t>
            </a:r>
            <a:r>
              <a:rPr kumimoji="1" lang="ko-KR" altLang="ko-KR" sz="14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LinearLayout</a:t>
            </a:r>
            <a:r>
              <a:rPr kumimoji="1" lang="ko-KR" altLang="ko-KR" sz="14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&gt;</a:t>
            </a:r>
            <a:endParaRPr kumimoji="1" lang="ko-KR" altLang="ko-KR" sz="14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35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설정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.java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138" y="1459587"/>
            <a:ext cx="883940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class 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SettingActivity 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extends 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AppCompatActivity {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@Override</a:t>
            </a:r>
            <a:br>
              <a:rPr kumimoji="1" lang="ko-KR" altLang="ko-KR" sz="16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8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protected void 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super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.onCreate(savedInstanceState);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setContentView(R.layout.</a:t>
            </a:r>
            <a:r>
              <a:rPr kumimoji="1" lang="ko-KR" altLang="ko-KR" sz="16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activity_setting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);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onButton2Clicked(View v)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{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Toast.</a:t>
            </a:r>
            <a:r>
              <a:rPr kumimoji="1" lang="ko-KR" altLang="ko-KR" sz="1600" i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makeText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"로그아웃 되었습니다."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 Toast.</a:t>
            </a:r>
            <a:r>
              <a:rPr kumimoji="1" lang="ko-KR" altLang="ko-KR" sz="16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LENGTH_LONG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).show();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onButton3Clicked(View v){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Toast.</a:t>
            </a:r>
            <a:r>
              <a:rPr kumimoji="1" lang="ko-KR" altLang="ko-KR" sz="1600" i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makeText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"버전 1.0, 최신버전입니다."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Toast.</a:t>
            </a:r>
            <a:r>
              <a:rPr kumimoji="1" lang="ko-KR" altLang="ko-KR" sz="16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LENGTH_SHORT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).show();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/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public void 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onButton4Clicked(View v){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    Toast.</a:t>
            </a:r>
            <a:r>
              <a:rPr kumimoji="1" lang="ko-KR" altLang="ko-KR" sz="1600" i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makeText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(</a:t>
            </a:r>
            <a:r>
              <a:rPr kumimoji="1" lang="ko-KR" altLang="ko-KR" sz="1600" b="1" dirty="0">
                <a:solidFill>
                  <a:srgbClr val="00008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this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</a:t>
            </a:r>
            <a:r>
              <a:rPr kumimoji="1" lang="ko-KR" altLang="ko-KR" sz="1600" b="1" dirty="0">
                <a:solidFill>
                  <a:srgbClr val="008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"제작자는 박수연, 이수현입니다."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, Toast.</a:t>
            </a:r>
            <a:r>
              <a:rPr kumimoji="1" lang="ko-KR" altLang="ko-KR" sz="1600" b="1" i="1" dirty="0">
                <a:solidFill>
                  <a:srgbClr val="660E7A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LENGTH_SHORT</a:t>
            </a: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).show();</a:t>
            </a:r>
            <a:b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</a:br>
            <a:r>
              <a:rPr kumimoji="1" lang="ko-KR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  <a:cs typeface="굴림" pitchFamily="50" charset="-127"/>
              </a:rPr>
              <a:t>    }</a:t>
            </a:r>
            <a:endParaRPr kumimoji="1" lang="ko-KR" altLang="ko-KR" sz="1600" dirty="0">
              <a:latin typeface="나눔스퀘어 Bold" pitchFamily="50" charset="-127"/>
              <a:ea typeface="나눔스퀘어 Bold" pitchFamily="50" charset="-127"/>
              <a:cs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9000" y="2209800"/>
            <a:ext cx="416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각 버튼을 클릭했을 때 메시지를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Toast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명령어를 통해 보여줌</a:t>
            </a:r>
            <a:endParaRPr lang="ko-KR" altLang="en-US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4.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구현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698" y="844676"/>
            <a:ext cx="2069782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설정 화면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65320" y="170064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85360" y="2572435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8" y="1383521"/>
            <a:ext cx="3069032" cy="54082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1640" y="826629"/>
            <a:ext cx="2788717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대기 수 입력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40" y="1383521"/>
            <a:ext cx="2971906" cy="53149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29727" y="844676"/>
            <a:ext cx="2788717" cy="446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대기 확정 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300" dirty="0" smtClean="0">
                <a:latin typeface="나눔스퀘어 ExtraBold" pitchFamily="50" charset="-127"/>
                <a:ea typeface="나눔스퀘어 ExtraBold" pitchFamily="50" charset="-127"/>
              </a:rPr>
              <a:t>점주</a:t>
            </a:r>
            <a:r>
              <a:rPr lang="en-US" altLang="ko-KR" sz="2300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23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27" y="1383521"/>
            <a:ext cx="3153138" cy="523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5.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시험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292" y="1907605"/>
            <a:ext cx="10271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대기 및 예약을 핸드폰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어플로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함으로써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편리함을 제공한다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불필요한 시간 낭비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주변 소음 공해 등의 문제를 해결한다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더 나아가 음식점 뿐만 아니라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대기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순번표가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필요한 여러 곳에 사용 가능하다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95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7.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기대 효과 및 활용 방안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292" y="1907605"/>
            <a:ext cx="102719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실시간으로 음식점 자리 현황을 확인 할 수 있어 방문했다가 돌아가는 </a:t>
            </a:r>
            <a:r>
              <a:rPr lang="ko-KR" altLang="en-US" sz="2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수고로움을 덜 수 있다</a:t>
            </a:r>
            <a:r>
              <a:rPr lang="en-US" altLang="ko-KR" sz="28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예상 대기시간을 통해 고객들은 </a:t>
            </a:r>
            <a:r>
              <a:rPr lang="ko-KR" altLang="en-US" sz="2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시간을 </a:t>
            </a:r>
            <a:r>
              <a:rPr lang="ko-KR" altLang="en-US" sz="28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절약 </a:t>
            </a: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할 수 있다</a:t>
            </a:r>
            <a:r>
              <a:rPr lang="en-US" altLang="ko-KR" sz="28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청각장애</a:t>
            </a:r>
            <a:r>
              <a:rPr lang="en-US" altLang="ko-KR" sz="28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언어장애 등 </a:t>
            </a:r>
            <a:r>
              <a:rPr lang="ko-KR" altLang="en-US" sz="2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여러 불편함을 겪는 사람들도 손쉽게 예약</a:t>
            </a: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할</a:t>
            </a:r>
            <a:r>
              <a:rPr lang="ko-KR" altLang="en-US" sz="2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수 있다</a:t>
            </a:r>
            <a:r>
              <a:rPr lang="en-US" altLang="ko-KR" sz="28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신속한 주문 및 결제 시스템을 통해 업주에게도 인건비 등 </a:t>
            </a:r>
            <a:r>
              <a:rPr lang="ko-KR" altLang="en-US" sz="2800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비용 절감</a:t>
            </a: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이 가능해진다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8697" y="1088516"/>
            <a:ext cx="181049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 ExtraBold" pitchFamily="50" charset="-127"/>
                <a:ea typeface="나눔스퀘어 ExtraBold" pitchFamily="50" charset="-127"/>
              </a:rPr>
              <a:t>기대효과</a:t>
            </a:r>
            <a:endParaRPr lang="ko-KR" altLang="en-US" sz="30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6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3478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1.1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배경 및 필요성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024" y="1147770"/>
            <a:ext cx="3593576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문제점 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2.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소음 공해</a:t>
            </a:r>
            <a:endParaRPr lang="en-US" altLang="ko-KR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6024" y="2003570"/>
            <a:ext cx="6496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 smtClean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백종원의 골목식당</a:t>
            </a:r>
            <a:r>
              <a:rPr lang="en-US" altLang="ko-KR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’ </a:t>
            </a:r>
          </a:p>
          <a:p>
            <a:r>
              <a:rPr lang="ko-KR" altLang="en-US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이후 민원 빗발</a:t>
            </a:r>
            <a:r>
              <a:rPr lang="en-US" altLang="ko-KR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.. </a:t>
            </a:r>
          </a:p>
          <a:p>
            <a:r>
              <a:rPr lang="ko-KR" altLang="en-US" sz="3200" dirty="0" err="1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포방터시장</a:t>
            </a:r>
            <a:r>
              <a:rPr lang="ko-KR" altLang="en-US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3200" dirty="0" smtClean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3200" dirty="0" err="1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돈가스의</a:t>
            </a:r>
            <a:r>
              <a:rPr lang="ko-KR" altLang="en-US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결정</a:t>
            </a:r>
            <a:r>
              <a:rPr lang="en-US" altLang="ko-KR" sz="320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’</a:t>
            </a:r>
            <a:endParaRPr lang="en-US" altLang="ko-KR" sz="3200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20" y="1923812"/>
            <a:ext cx="6745735" cy="45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7.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기대 효과 및 활용 방안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292" y="1907605"/>
            <a:ext cx="102719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효율적인 대기 순번 관리 시스템 구축 가능하다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음식점 뿐만 아니라 여러 대기 관리 시스템이 필요한 병원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학교 행정 접수처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은행 접수처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백화점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스터디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카페 등 여러 분야에 사용 가능하다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대기뿐만 아니라 예약 순번 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&amp;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관리에도 활용할 수 있다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일반 가게 뿐만 아니라</a:t>
            </a:r>
            <a:r>
              <a:rPr lang="en-US" altLang="ko-KR" sz="28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야시장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행사에서도 사용할 수 있다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8697" y="1088516"/>
            <a:ext cx="181049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 ExtraBold" pitchFamily="50" charset="-127"/>
                <a:ea typeface="나눔스퀘어 ExtraBold" pitchFamily="50" charset="-127"/>
              </a:rPr>
              <a:t>활용 방안</a:t>
            </a:r>
            <a:endParaRPr lang="ko-KR" altLang="en-US" sz="30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2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8.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결론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292" y="1907605"/>
            <a:ext cx="10271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대기 및 예약을 핸드폰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어플로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함으로써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편리함을 제공한다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불필요한 시간 낭비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주변 소음 공해 등의 문제를 해결한다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더 나아가 음식점 뿐만 아니라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대기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순번표가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필요한 여러 곳에 사용 가능하다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182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9.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참고문헌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580" y="2156574"/>
            <a:ext cx="10530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YOUTBE &lt;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스튜디오 수강신청 도우미 프로젝트 시리즈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&gt; -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동빈나</a:t>
            </a:r>
            <a:endParaRPr lang="en-US" altLang="ko-KR" sz="28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YOUTUBE &lt;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스튜디오 회원가입 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&amp;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로그인 프로젝트 시리즈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&gt; -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동빈나</a:t>
            </a:r>
            <a:endParaRPr lang="en-US" altLang="ko-KR" sz="28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YOUTUBE &lt;Android –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커피주문앱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간단버전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&gt; -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생존코딩</a:t>
            </a:r>
            <a:endParaRPr lang="ko-KR" altLang="en-US" sz="28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4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프로젝트 수업의 의견조사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5245" y="1268409"/>
            <a:ext cx="102964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이번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캡스톤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디자인 프로젝트를 통해 하나의 프로젝트가 실현되기 위해서 필요한 과정인 계획부터 마지막 개발까지의 과정을 거치며 많은 것을 배웠습니다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특히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안드로이드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스튜디오를 이 수업을 통해 처음 접해보게 되었는데 많은 알 수 없는 오류들로 인해 겪은 어려움도 있었지만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인터넷에 검색하는 등의 나름대로 극복할 때마다 못 풀던 수학 문제를 풀 때와 같은 쾌감을 느끼며 성장한 것 같습니다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비록 처음 구상한 기능을 다 구현하지는 못했지만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이에 그치지 않고 더 공부하여 구현하지 못한 기능까지 구현 할 수 있도록 노력할 것입니다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그리고 하나의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어플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프로그램을 구현하기 위해서는 많은 시간과 노력이 필요하다는 것도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알게되었습니다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7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1053969" y="754593"/>
            <a:ext cx="10084062" cy="5112807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4876800"/>
            <a:ext cx="12192000" cy="198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785" y="4876800"/>
            <a:ext cx="2159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PRESENTATION</a:t>
            </a:r>
            <a:endParaRPr lang="ko-KR" altLang="en-US" sz="24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6064" y="2419865"/>
            <a:ext cx="758704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지금까지 발표를 들어주셔서 감사합니다</a:t>
            </a:r>
            <a:r>
              <a:rPr lang="en-US" altLang="ko-KR" sz="35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sz="35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446638" y="3398108"/>
            <a:ext cx="7091341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6089">
            <a:off x="9010669" y="2855896"/>
            <a:ext cx="2539682" cy="24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304596" y="608244"/>
            <a:ext cx="11582807" cy="626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508" y="82207"/>
            <a:ext cx="539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1.2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기존 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(ON/OFF) 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사례 조사</a:t>
            </a:r>
            <a:endParaRPr lang="ko-KR" altLang="en-US" sz="3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670940710"/>
              </p:ext>
            </p:extLst>
          </p:nvPr>
        </p:nvGraphicFramePr>
        <p:xfrm>
          <a:off x="2196998" y="937470"/>
          <a:ext cx="8225943" cy="5609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981"/>
                <a:gridCol w="2741981"/>
                <a:gridCol w="2741981"/>
              </a:tblGrid>
              <a:tr h="91094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공통점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차이점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  <a:tr h="1373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순번이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앱을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통한 대기 순번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x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  <a:tr h="1662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Waiting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대기 시간 </a:t>
                      </a: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어플을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통해 알려줌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- </a:t>
                      </a: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어플을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통한 대기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순번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대기 </a:t>
                      </a:r>
                      <a:r>
                        <a:rPr lang="ko-KR" altLang="en-US" sz="24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시간동안</a:t>
                      </a:r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방문 할 수 있는 주변 상점의 쿠폰 발급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  <a:tr h="1662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Open</a:t>
                      </a:r>
                      <a:r>
                        <a:rPr lang="en-US" altLang="ko-KR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Table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2400" baseline="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어플을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통한 예약</a:t>
                      </a:r>
                      <a:endParaRPr lang="en-US" altLang="ko-KR" sz="24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- </a:t>
                      </a:r>
                      <a:r>
                        <a:rPr lang="ko-KR" altLang="en-US" sz="24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이용 고객의 후기 및 평점</a:t>
                      </a:r>
                      <a:endParaRPr lang="en-US" altLang="ko-KR" sz="24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포인트 적립</a:t>
                      </a:r>
                      <a:endParaRPr lang="ko-KR" altLang="en-US" sz="24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0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2780</Words>
  <Application>Microsoft Office PowerPoint</Application>
  <PresentationFormat>사용자 지정</PresentationFormat>
  <Paragraphs>632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2" baseType="lpstr">
      <vt:lpstr>굴림</vt:lpstr>
      <vt:lpstr>Arial</vt:lpstr>
      <vt:lpstr>맑은 고딕</vt:lpstr>
      <vt:lpstr>나눔고딕 ExtraBold</vt:lpstr>
      <vt:lpstr>나눔스퀘어 Bold</vt:lpstr>
      <vt:lpstr>나눔스퀘어 ExtraBold</vt:lpstr>
      <vt:lpstr>굴림체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Windows User</cp:lastModifiedBy>
  <cp:revision>95</cp:revision>
  <dcterms:created xsi:type="dcterms:W3CDTF">2017-05-02T07:29:01Z</dcterms:created>
  <dcterms:modified xsi:type="dcterms:W3CDTF">2019-06-03T07:22:56Z</dcterms:modified>
</cp:coreProperties>
</file>